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82caea0fe3_0_2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82caea0fe3_0_2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82caea0fe3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82caea0fe3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82caea0fe3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382caea0fe3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Autonomous Agents and Multi-Agent Systems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82caea0fe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82caea0fe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82caea0fe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82caea0fe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82caea0fe3_0_29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382caea0fe3_0_29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382caea0fe3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382caea0fe3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82caea0fe3_0_3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82caea0fe3_0_3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2caea0fe3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82caea0fe3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82caea0fe3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g382caea0fe3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82caea0fe3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82caea0fe3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82caea0fe3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82caea0fe3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82caea0fe3_0_1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82caea0fe3_0_1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382caea0fe3_0_1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382caea0fe3_0_1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82caea0fe3_0_1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82caea0fe3_0_1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82caea0fe3_0_2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82caea0fe3_0_2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82caea0fe3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82caea0fe3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www.youtube.com/watch?v=gQidYj-AKaA" TargetMode="External"/><Relationship Id="rId4" Type="http://schemas.openxmlformats.org/officeDocument/2006/relationships/image" Target="../media/image3.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26.png"/><Relationship Id="rId4" Type="http://schemas.openxmlformats.org/officeDocument/2006/relationships/image" Target="../media/image15.png"/><Relationship Id="rId5"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16.png"/><Relationship Id="rId5" Type="http://schemas.openxmlformats.org/officeDocument/2006/relationships/image" Target="../media/image20.png"/><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28.png"/><Relationship Id="rId4" Type="http://schemas.openxmlformats.org/officeDocument/2006/relationships/image" Target="../media/image27.png"/><Relationship Id="rId5"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3.png"/><Relationship Id="rId5" Type="http://schemas.openxmlformats.org/officeDocument/2006/relationships/image" Target="../media/image5.png"/><Relationship Id="rId6"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nvSpPr>
        <p:spPr>
          <a:xfrm>
            <a:off x="0" y="837551"/>
            <a:ext cx="9144000" cy="69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None/>
            </a:pPr>
            <a:r>
              <a:rPr b="1" lang="en" sz="2700"/>
              <a:t>Multi-Objective Reinforcement Learning</a:t>
            </a:r>
            <a:endParaRPr sz="5400">
              <a:solidFill>
                <a:srgbClr val="00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2"/>
          <p:cNvSpPr txBox="1"/>
          <p:nvPr/>
        </p:nvSpPr>
        <p:spPr>
          <a:xfrm>
            <a:off x="76200" y="76200"/>
            <a:ext cx="23589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AMOR</a:t>
            </a:r>
            <a:endParaRPr b="1" sz="2300">
              <a:latin typeface="Malgun Gothic"/>
              <a:ea typeface="Malgun Gothic"/>
              <a:cs typeface="Malgun Gothic"/>
              <a:sym typeface="Malgun Gothic"/>
            </a:endParaRPr>
          </a:p>
          <a:p>
            <a:pPr indent="0" lvl="0" marL="0" rtl="0" algn="l">
              <a:spcBef>
                <a:spcPts val="0"/>
              </a:spcBef>
              <a:spcAft>
                <a:spcPts val="0"/>
              </a:spcAft>
              <a:buNone/>
            </a:pPr>
            <a:r>
              <a:t/>
            </a:r>
            <a:endParaRPr b="1" sz="2400">
              <a:latin typeface="Malgun Gothic"/>
              <a:ea typeface="Malgun Gothic"/>
              <a:cs typeface="Malgun Gothic"/>
              <a:sym typeface="Malgun Gothic"/>
            </a:endParaRPr>
          </a:p>
          <a:p>
            <a:pPr indent="0" lvl="0" marL="0" rtl="0" algn="l">
              <a:spcBef>
                <a:spcPts val="0"/>
              </a:spcBef>
              <a:spcAft>
                <a:spcPts val="0"/>
              </a:spcAft>
              <a:buNone/>
            </a:pPr>
            <a:r>
              <a:t/>
            </a:r>
            <a:endParaRPr sz="2000">
              <a:latin typeface="Malgun Gothic"/>
              <a:ea typeface="Malgun Gothic"/>
              <a:cs typeface="Malgun Gothic"/>
              <a:sym typeface="Malgun Gothic"/>
            </a:endParaRPr>
          </a:p>
        </p:txBody>
      </p:sp>
      <p:pic>
        <p:nvPicPr>
          <p:cNvPr id="134" name="Google Shape;134;p22"/>
          <p:cNvPicPr preferRelativeResize="0"/>
          <p:nvPr/>
        </p:nvPicPr>
        <p:blipFill>
          <a:blip r:embed="rId3">
            <a:alphaModFix/>
          </a:blip>
          <a:stretch>
            <a:fillRect/>
          </a:stretch>
        </p:blipFill>
        <p:spPr>
          <a:xfrm>
            <a:off x="704375" y="668325"/>
            <a:ext cx="7735249" cy="4345550"/>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3"/>
          <p:cNvSpPr txBox="1"/>
          <p:nvPr/>
        </p:nvSpPr>
        <p:spPr>
          <a:xfrm>
            <a:off x="76200" y="76200"/>
            <a:ext cx="23589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AMOR</a:t>
            </a:r>
            <a:endParaRPr b="1" sz="2300">
              <a:latin typeface="Malgun Gothic"/>
              <a:ea typeface="Malgun Gothic"/>
              <a:cs typeface="Malgun Gothic"/>
              <a:sym typeface="Malgun Gothic"/>
            </a:endParaRPr>
          </a:p>
          <a:p>
            <a:pPr indent="0" lvl="0" marL="0" rtl="0" algn="l">
              <a:spcBef>
                <a:spcPts val="0"/>
              </a:spcBef>
              <a:spcAft>
                <a:spcPts val="0"/>
              </a:spcAft>
              <a:buNone/>
            </a:pPr>
            <a:r>
              <a:t/>
            </a:r>
            <a:endParaRPr b="1" sz="2400">
              <a:latin typeface="Malgun Gothic"/>
              <a:ea typeface="Malgun Gothic"/>
              <a:cs typeface="Malgun Gothic"/>
              <a:sym typeface="Malgun Gothic"/>
            </a:endParaRPr>
          </a:p>
          <a:p>
            <a:pPr indent="0" lvl="0" marL="0" rtl="0" algn="l">
              <a:spcBef>
                <a:spcPts val="0"/>
              </a:spcBef>
              <a:spcAft>
                <a:spcPts val="0"/>
              </a:spcAft>
              <a:buNone/>
            </a:pPr>
            <a:r>
              <a:t/>
            </a:r>
            <a:endParaRPr sz="2000">
              <a:latin typeface="Malgun Gothic"/>
              <a:ea typeface="Malgun Gothic"/>
              <a:cs typeface="Malgun Gothic"/>
              <a:sym typeface="Malgun Gothic"/>
            </a:endParaRPr>
          </a:p>
        </p:txBody>
      </p:sp>
      <p:pic>
        <p:nvPicPr>
          <p:cNvPr descr="Reinforcement learning (RL) has significantly advanced the control of physics based and robotic characters that track kinematic reference motion. However, methods typically rely on a weighted sum of conflicting reward functions, requiring extensive tuning to achieve a desired behavior. Due to the computational cost of RL, this iterative process is a tedious, time-intensive task. Furthermore, for robotics applications, the weights need to be chosen such that the policy performs well in the real world, despite inevitable sim-to-real gaps. To address these challenges, we propose a multi-objective reinforcement learning framework that trains a single policy conditioned on a set of weights, spanning the Pareto front of reward trade-offs. Within this framework, weights can be selected and tuned after training, significantly speeding up iteration time. We demonstrate how this improved workflow can be used to perform highly dynamic motions with a robot character. Moreover, we explore how weight-conditioned policies can be leveraged in hierarchical settings, using a high-level policy to dynamically select weights according to the current task. We show that the multi-objective policy encodes a diverse spectrum of behaviors, facilitating efficient adaptation to novel tasks.  &#10;Publication link: https://la.disneyresearch.com/publication/amor-adaptive-character-control-through-multi-objective-reinforcement-learning/" id="140" name="Google Shape;140;p23" title="AMOR: Adaptive Character Control through Multi-Objective Reinforcement Learning">
            <a:hlinkClick r:id="rId3"/>
          </p:cNvPr>
          <p:cNvPicPr preferRelativeResize="0"/>
          <p:nvPr/>
        </p:nvPicPr>
        <p:blipFill>
          <a:blip r:embed="rId4">
            <a:alphaModFix/>
          </a:blip>
          <a:stretch>
            <a:fillRect/>
          </a:stretch>
        </p:blipFill>
        <p:spPr>
          <a:xfrm>
            <a:off x="704375" y="668325"/>
            <a:ext cx="7735250" cy="435107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nvSpPr>
        <p:spPr>
          <a:xfrm>
            <a:off x="0" y="837551"/>
            <a:ext cx="9144000" cy="691200"/>
          </a:xfrm>
          <a:prstGeom prst="rect">
            <a:avLst/>
          </a:prstGeom>
          <a:noFill/>
          <a:ln>
            <a:noFill/>
          </a:ln>
        </p:spPr>
        <p:txBody>
          <a:bodyPr anchorCtr="0" anchor="b" bIns="34275" lIns="68575" spcFirstLastPara="1" rIns="68575" wrap="square" tIns="34275">
            <a:normAutofit/>
          </a:bodyPr>
          <a:lstStyle/>
          <a:p>
            <a:pPr indent="0" lvl="0" marL="0" rtl="0" algn="ctr">
              <a:lnSpc>
                <a:spcPct val="90000"/>
              </a:lnSpc>
              <a:spcBef>
                <a:spcPts val="0"/>
              </a:spcBef>
              <a:spcAft>
                <a:spcPts val="0"/>
              </a:spcAft>
              <a:buNone/>
            </a:pPr>
            <a:r>
              <a:rPr b="1" lang="en" sz="1800"/>
              <a:t>A Practical Guide to Multi-Objective Reinforcement Learning and Planning</a:t>
            </a:r>
            <a:endParaRPr sz="4500">
              <a:solidFill>
                <a:srgbClr val="000000"/>
              </a:solidFill>
            </a:endParaRPr>
          </a:p>
        </p:txBody>
      </p:sp>
      <p:sp>
        <p:nvSpPr>
          <p:cNvPr id="146" name="Google Shape;146;p24"/>
          <p:cNvSpPr txBox="1"/>
          <p:nvPr/>
        </p:nvSpPr>
        <p:spPr>
          <a:xfrm>
            <a:off x="0" y="3661683"/>
            <a:ext cx="9144000" cy="978000"/>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None/>
            </a:pPr>
            <a:r>
              <a:rPr lang="en" sz="1125">
                <a:latin typeface="Malgun Gothic"/>
                <a:ea typeface="Malgun Gothic"/>
                <a:cs typeface="Malgun Gothic"/>
                <a:sym typeface="Malgun Gothic"/>
              </a:rPr>
              <a:t>AAMAS </a:t>
            </a:r>
            <a:r>
              <a:rPr lang="en" sz="1125">
                <a:solidFill>
                  <a:srgbClr val="000000"/>
                </a:solidFill>
                <a:latin typeface="Malgun Gothic"/>
                <a:ea typeface="Malgun Gothic"/>
                <a:cs typeface="Malgun Gothic"/>
                <a:sym typeface="Malgun Gothic"/>
              </a:rPr>
              <a:t>202</a:t>
            </a:r>
            <a:r>
              <a:rPr lang="en" sz="1125">
                <a:latin typeface="Malgun Gothic"/>
                <a:ea typeface="Malgun Gothic"/>
                <a:cs typeface="Malgun Gothic"/>
                <a:sym typeface="Malgun Gothic"/>
              </a:rPr>
              <a:t>2</a:t>
            </a:r>
            <a:endParaRPr sz="1125">
              <a:latin typeface="Malgun Gothic"/>
              <a:ea typeface="Malgun Gothic"/>
              <a:cs typeface="Malgun Gothic"/>
              <a:sym typeface="Malgun Gothic"/>
            </a:endParaRPr>
          </a:p>
          <a:p>
            <a:pPr indent="0" lvl="0" marL="0" rtl="0" algn="ctr">
              <a:lnSpc>
                <a:spcPct val="90000"/>
              </a:lnSpc>
              <a:spcBef>
                <a:spcPts val="0"/>
              </a:spcBef>
              <a:spcAft>
                <a:spcPts val="0"/>
              </a:spcAft>
              <a:buNone/>
            </a:pPr>
            <a:r>
              <a:rPr lang="en" sz="1125">
                <a:latin typeface="Malgun Gothic"/>
                <a:ea typeface="Malgun Gothic"/>
                <a:cs typeface="Malgun Gothic"/>
                <a:sym typeface="Malgun Gothic"/>
              </a:rPr>
              <a:t>(Autonomous Agents and Multi-Agent System)</a:t>
            </a:r>
            <a:endParaRPr sz="1125">
              <a:latin typeface="Malgun Gothic"/>
              <a:ea typeface="Malgun Gothic"/>
              <a:cs typeface="Malgun Gothic"/>
              <a:sym typeface="Malgun Gothic"/>
            </a:endParaRPr>
          </a:p>
          <a:p>
            <a:pPr indent="0" lvl="0" marL="0" rtl="0" algn="ctr">
              <a:lnSpc>
                <a:spcPct val="90000"/>
              </a:lnSpc>
              <a:spcBef>
                <a:spcPts val="750"/>
              </a:spcBef>
              <a:spcAft>
                <a:spcPts val="0"/>
              </a:spcAft>
              <a:buNone/>
            </a:pPr>
            <a:r>
              <a:t/>
            </a:r>
            <a:endParaRPr sz="1125">
              <a:latin typeface="Malgun Gothic"/>
              <a:ea typeface="Malgun Gothic"/>
              <a:cs typeface="Malgun Gothic"/>
              <a:sym typeface="Malgun Gothic"/>
            </a:endParaRPr>
          </a:p>
          <a:p>
            <a:pPr indent="0" lvl="0" marL="0" rtl="0" algn="ctr">
              <a:lnSpc>
                <a:spcPct val="90000"/>
              </a:lnSpc>
              <a:spcBef>
                <a:spcPts val="750"/>
              </a:spcBef>
              <a:spcAft>
                <a:spcPts val="0"/>
              </a:spcAft>
              <a:buNone/>
            </a:pPr>
            <a:r>
              <a:rPr lang="en" sz="1125">
                <a:latin typeface="Malgun Gothic"/>
                <a:ea typeface="Malgun Gothic"/>
                <a:cs typeface="Malgun Gothic"/>
                <a:sym typeface="Malgun Gothic"/>
              </a:rPr>
              <a:t> Conor F. Hayes, Roxana Rădulescu,Eugenio Bargiacchi . . .</a:t>
            </a:r>
            <a:endParaRPr sz="1350">
              <a:solidFill>
                <a:srgbClr val="000000"/>
              </a:solidFill>
              <a:latin typeface="Malgun Gothic"/>
              <a:ea typeface="Malgun Gothic"/>
              <a:cs typeface="Malgun Gothic"/>
              <a:sym typeface="Malgun Gothic"/>
            </a:endParaRPr>
          </a:p>
        </p:txBody>
      </p:sp>
      <p:pic>
        <p:nvPicPr>
          <p:cNvPr id="147" name="Google Shape;147;p24"/>
          <p:cNvPicPr preferRelativeResize="0"/>
          <p:nvPr/>
        </p:nvPicPr>
        <p:blipFill>
          <a:blip r:embed="rId3">
            <a:alphaModFix/>
          </a:blip>
          <a:stretch>
            <a:fillRect/>
          </a:stretch>
        </p:blipFill>
        <p:spPr>
          <a:xfrm>
            <a:off x="2323963" y="1735626"/>
            <a:ext cx="4496064" cy="18281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MORL</a:t>
            </a:r>
            <a:endParaRPr sz="2000">
              <a:latin typeface="Malgun Gothic"/>
              <a:ea typeface="Malgun Gothic"/>
              <a:cs typeface="Malgun Gothic"/>
              <a:sym typeface="Malgun Gothic"/>
            </a:endParaRPr>
          </a:p>
        </p:txBody>
      </p:sp>
      <p:sp>
        <p:nvSpPr>
          <p:cNvPr id="153" name="Google Shape;153;p25"/>
          <p:cNvSpPr txBox="1"/>
          <p:nvPr/>
        </p:nvSpPr>
        <p:spPr>
          <a:xfrm>
            <a:off x="296950" y="645100"/>
            <a:ext cx="8130000" cy="3829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Why use multi-objective reinforcement learning?</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Limitations of the Current method</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Manual process</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Places an excessive burden engineers</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Damages the explainability of decision making process</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Cannot handle all types of preferences</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330200" lvl="0" marL="457200" rtl="0" algn="l">
              <a:lnSpc>
                <a:spcPct val="115000"/>
              </a:lnSpc>
              <a:spcBef>
                <a:spcPts val="0"/>
              </a:spcBef>
              <a:spcAft>
                <a:spcPts val="0"/>
              </a:spcAft>
              <a:buClr>
                <a:schemeClr val="dk1"/>
              </a:buClr>
              <a:buSzPts val="1600"/>
              <a:buChar char="-"/>
            </a:pPr>
            <a:r>
              <a:rPr lang="en" sz="1600">
                <a:solidFill>
                  <a:schemeClr val="dk1"/>
                </a:solidFill>
              </a:rPr>
              <a:t>Preference between objectives may change over time</a:t>
            </a:r>
            <a:endParaRPr sz="1600">
              <a:solidFill>
                <a:schemeClr val="dk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6"/>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MOMDP</a:t>
            </a:r>
            <a:endParaRPr sz="2000">
              <a:latin typeface="Malgun Gothic"/>
              <a:ea typeface="Malgun Gothic"/>
              <a:cs typeface="Malgun Gothic"/>
              <a:sym typeface="Malgun Gothic"/>
            </a:endParaRPr>
          </a:p>
        </p:txBody>
      </p:sp>
      <p:sp>
        <p:nvSpPr>
          <p:cNvPr id="159" name="Google Shape;159;p26"/>
          <p:cNvSpPr txBox="1"/>
          <p:nvPr/>
        </p:nvSpPr>
        <p:spPr>
          <a:xfrm>
            <a:off x="296950" y="655250"/>
            <a:ext cx="8130000" cy="4112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S: state space</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A: action space</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T: S x A x S -&gt; [0, 1] is a probabilistic transition function</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 [0, 1) discount factor</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 probability distribution over initial state</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rPr lang="en" sz="1600">
                <a:solidFill>
                  <a:schemeClr val="dk1"/>
                </a:solidFill>
              </a:rPr>
              <a:t>  R: vector-valued reward function</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pic>
        <p:nvPicPr>
          <p:cNvPr id="160" name="Google Shape;160;p26"/>
          <p:cNvPicPr preferRelativeResize="0"/>
          <p:nvPr/>
        </p:nvPicPr>
        <p:blipFill>
          <a:blip r:embed="rId3">
            <a:alphaModFix/>
          </a:blip>
          <a:stretch>
            <a:fillRect/>
          </a:stretch>
        </p:blipFill>
        <p:spPr>
          <a:xfrm>
            <a:off x="296950" y="720750"/>
            <a:ext cx="1781175" cy="295275"/>
          </a:xfrm>
          <a:prstGeom prst="rect">
            <a:avLst/>
          </a:prstGeom>
          <a:noFill/>
          <a:ln>
            <a:noFill/>
          </a:ln>
        </p:spPr>
      </p:pic>
      <p:pic>
        <p:nvPicPr>
          <p:cNvPr id="161" name="Google Shape;161;p26"/>
          <p:cNvPicPr preferRelativeResize="0"/>
          <p:nvPr/>
        </p:nvPicPr>
        <p:blipFill>
          <a:blip r:embed="rId4">
            <a:alphaModFix/>
          </a:blip>
          <a:stretch>
            <a:fillRect/>
          </a:stretch>
        </p:blipFill>
        <p:spPr>
          <a:xfrm>
            <a:off x="367900" y="2987575"/>
            <a:ext cx="323850" cy="314325"/>
          </a:xfrm>
          <a:prstGeom prst="rect">
            <a:avLst/>
          </a:prstGeom>
          <a:noFill/>
          <a:ln>
            <a:noFill/>
          </a:ln>
        </p:spPr>
      </p:pic>
      <p:pic>
        <p:nvPicPr>
          <p:cNvPr id="162" name="Google Shape;162;p26"/>
          <p:cNvPicPr preferRelativeResize="0"/>
          <p:nvPr/>
        </p:nvPicPr>
        <p:blipFill>
          <a:blip r:embed="rId5">
            <a:alphaModFix/>
          </a:blip>
          <a:stretch>
            <a:fillRect/>
          </a:stretch>
        </p:blipFill>
        <p:spPr>
          <a:xfrm>
            <a:off x="402696" y="3563575"/>
            <a:ext cx="254250" cy="378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p27"/>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Policies and Value function</a:t>
            </a:r>
            <a:endParaRPr sz="2000">
              <a:latin typeface="Malgun Gothic"/>
              <a:ea typeface="Malgun Gothic"/>
              <a:cs typeface="Malgun Gothic"/>
              <a:sym typeface="Malgun Gothic"/>
            </a:endParaRPr>
          </a:p>
        </p:txBody>
      </p:sp>
      <p:sp>
        <p:nvSpPr>
          <p:cNvPr id="168" name="Google Shape;168;p27"/>
          <p:cNvSpPr txBox="1"/>
          <p:nvPr/>
        </p:nvSpPr>
        <p:spPr>
          <a:xfrm>
            <a:off x="296950" y="655250"/>
            <a:ext cx="8130000" cy="3263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600">
                <a:solidFill>
                  <a:schemeClr val="dk1"/>
                </a:solidFill>
              </a:rPr>
              <a:t>Multi-Objective setting, the value function does not provide a complete order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a:p>
            <a:pPr indent="0" lvl="0" marL="0" rtl="0" algn="l">
              <a:lnSpc>
                <a:spcPct val="115000"/>
              </a:lnSpc>
              <a:spcBef>
                <a:spcPts val="0"/>
              </a:spcBef>
              <a:spcAft>
                <a:spcPts val="0"/>
              </a:spcAft>
              <a:buNone/>
            </a:pPr>
            <a:r>
              <a:t/>
            </a:r>
            <a:endParaRPr sz="1600">
              <a:solidFill>
                <a:schemeClr val="dk1"/>
              </a:solidFill>
            </a:endParaRPr>
          </a:p>
        </p:txBody>
      </p:sp>
      <p:pic>
        <p:nvPicPr>
          <p:cNvPr id="169" name="Google Shape;169;p27"/>
          <p:cNvPicPr preferRelativeResize="0"/>
          <p:nvPr/>
        </p:nvPicPr>
        <p:blipFill>
          <a:blip r:embed="rId3">
            <a:alphaModFix/>
          </a:blip>
          <a:stretch>
            <a:fillRect/>
          </a:stretch>
        </p:blipFill>
        <p:spPr>
          <a:xfrm>
            <a:off x="296950" y="1107025"/>
            <a:ext cx="2631744" cy="920350"/>
          </a:xfrm>
          <a:prstGeom prst="rect">
            <a:avLst/>
          </a:prstGeom>
          <a:noFill/>
          <a:ln>
            <a:noFill/>
          </a:ln>
        </p:spPr>
      </p:pic>
      <p:pic>
        <p:nvPicPr>
          <p:cNvPr id="170" name="Google Shape;170;p27"/>
          <p:cNvPicPr preferRelativeResize="0"/>
          <p:nvPr/>
        </p:nvPicPr>
        <p:blipFill>
          <a:blip r:embed="rId4">
            <a:alphaModFix/>
          </a:blip>
          <a:stretch>
            <a:fillRect/>
          </a:stretch>
        </p:blipFill>
        <p:spPr>
          <a:xfrm>
            <a:off x="420450" y="2266603"/>
            <a:ext cx="1487175" cy="392625"/>
          </a:xfrm>
          <a:prstGeom prst="rect">
            <a:avLst/>
          </a:prstGeom>
          <a:noFill/>
          <a:ln>
            <a:noFill/>
          </a:ln>
        </p:spPr>
      </p:pic>
      <p:pic>
        <p:nvPicPr>
          <p:cNvPr id="171" name="Google Shape;171;p27"/>
          <p:cNvPicPr preferRelativeResize="0"/>
          <p:nvPr/>
        </p:nvPicPr>
        <p:blipFill>
          <a:blip r:embed="rId5">
            <a:alphaModFix/>
          </a:blip>
          <a:stretch>
            <a:fillRect/>
          </a:stretch>
        </p:blipFill>
        <p:spPr>
          <a:xfrm>
            <a:off x="2428050" y="3071198"/>
            <a:ext cx="1702507" cy="623525"/>
          </a:xfrm>
          <a:prstGeom prst="rect">
            <a:avLst/>
          </a:prstGeom>
          <a:noFill/>
          <a:ln>
            <a:noFill/>
          </a:ln>
        </p:spPr>
      </p:pic>
      <p:pic>
        <p:nvPicPr>
          <p:cNvPr id="172" name="Google Shape;172;p27"/>
          <p:cNvPicPr preferRelativeResize="0"/>
          <p:nvPr/>
        </p:nvPicPr>
        <p:blipFill>
          <a:blip r:embed="rId6">
            <a:alphaModFix/>
          </a:blip>
          <a:stretch>
            <a:fillRect/>
          </a:stretch>
        </p:blipFill>
        <p:spPr>
          <a:xfrm>
            <a:off x="420438" y="3064700"/>
            <a:ext cx="1584812" cy="6365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28"/>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Pareto Front</a:t>
            </a:r>
            <a:endParaRPr sz="2000">
              <a:latin typeface="Malgun Gothic"/>
              <a:ea typeface="Malgun Gothic"/>
              <a:cs typeface="Malgun Gothic"/>
              <a:sym typeface="Malgun Gothic"/>
            </a:endParaRPr>
          </a:p>
        </p:txBody>
      </p:sp>
      <p:pic>
        <p:nvPicPr>
          <p:cNvPr id="178" name="Google Shape;178;p28"/>
          <p:cNvPicPr preferRelativeResize="0"/>
          <p:nvPr/>
        </p:nvPicPr>
        <p:blipFill>
          <a:blip r:embed="rId3">
            <a:alphaModFix/>
          </a:blip>
          <a:stretch>
            <a:fillRect/>
          </a:stretch>
        </p:blipFill>
        <p:spPr>
          <a:xfrm>
            <a:off x="407675" y="860100"/>
            <a:ext cx="3620175" cy="36201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9"/>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Pareto Front</a:t>
            </a:r>
            <a:endParaRPr sz="2000">
              <a:latin typeface="Malgun Gothic"/>
              <a:ea typeface="Malgun Gothic"/>
              <a:cs typeface="Malgun Gothic"/>
              <a:sym typeface="Malgun Gothic"/>
            </a:endParaRPr>
          </a:p>
        </p:txBody>
      </p:sp>
      <p:pic>
        <p:nvPicPr>
          <p:cNvPr id="184" name="Google Shape;184;p29"/>
          <p:cNvPicPr preferRelativeResize="0"/>
          <p:nvPr/>
        </p:nvPicPr>
        <p:blipFill>
          <a:blip r:embed="rId3">
            <a:alphaModFix/>
          </a:blip>
          <a:stretch>
            <a:fillRect/>
          </a:stretch>
        </p:blipFill>
        <p:spPr>
          <a:xfrm>
            <a:off x="407675" y="860100"/>
            <a:ext cx="3620175" cy="3620175"/>
          </a:xfrm>
          <a:prstGeom prst="rect">
            <a:avLst/>
          </a:prstGeom>
          <a:noFill/>
          <a:ln>
            <a:noFill/>
          </a:ln>
        </p:spPr>
      </p:pic>
      <p:pic>
        <p:nvPicPr>
          <p:cNvPr id="185" name="Google Shape;185;p29"/>
          <p:cNvPicPr preferRelativeResize="0"/>
          <p:nvPr/>
        </p:nvPicPr>
        <p:blipFill>
          <a:blip r:embed="rId3">
            <a:alphaModFix/>
          </a:blip>
          <a:stretch>
            <a:fillRect/>
          </a:stretch>
        </p:blipFill>
        <p:spPr>
          <a:xfrm>
            <a:off x="4831625" y="871025"/>
            <a:ext cx="3620175" cy="3620175"/>
          </a:xfrm>
          <a:prstGeom prst="rect">
            <a:avLst/>
          </a:prstGeom>
          <a:noFill/>
          <a:ln>
            <a:noFill/>
          </a:ln>
        </p:spPr>
      </p:pic>
      <p:sp>
        <p:nvSpPr>
          <p:cNvPr id="186" name="Google Shape;186;p29"/>
          <p:cNvSpPr/>
          <p:nvPr/>
        </p:nvSpPr>
        <p:spPr>
          <a:xfrm>
            <a:off x="7275650" y="679650"/>
            <a:ext cx="300000" cy="291000"/>
          </a:xfrm>
          <a:prstGeom prst="ellipse">
            <a:avLst/>
          </a:prstGeom>
          <a:solidFill>
            <a:srgbClr val="FF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dk1"/>
                </a:solidFill>
              </a:rPr>
              <a:t>I</a:t>
            </a:r>
            <a:endParaRPr>
              <a:solidFill>
                <a:schemeClr val="dk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0"/>
          <p:cNvSpPr txBox="1"/>
          <p:nvPr/>
        </p:nvSpPr>
        <p:spPr>
          <a:xfrm>
            <a:off x="76200" y="76200"/>
            <a:ext cx="64062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plan.</a:t>
            </a:r>
            <a:endParaRPr sz="2000">
              <a:latin typeface="Malgun Gothic"/>
              <a:ea typeface="Malgun Gothic"/>
              <a:cs typeface="Malgun Gothic"/>
              <a:sym typeface="Malgun Gothic"/>
            </a:endParaRPr>
          </a:p>
        </p:txBody>
      </p:sp>
      <p:pic>
        <p:nvPicPr>
          <p:cNvPr id="192" name="Google Shape;192;p30"/>
          <p:cNvPicPr preferRelativeResize="0"/>
          <p:nvPr/>
        </p:nvPicPr>
        <p:blipFill>
          <a:blip r:embed="rId3">
            <a:alphaModFix/>
          </a:blip>
          <a:stretch>
            <a:fillRect/>
          </a:stretch>
        </p:blipFill>
        <p:spPr>
          <a:xfrm>
            <a:off x="0" y="1490500"/>
            <a:ext cx="3901549" cy="2601025"/>
          </a:xfrm>
          <a:prstGeom prst="rect">
            <a:avLst/>
          </a:prstGeom>
          <a:noFill/>
          <a:ln>
            <a:noFill/>
          </a:ln>
        </p:spPr>
      </p:pic>
      <p:pic>
        <p:nvPicPr>
          <p:cNvPr id="193" name="Google Shape;193;p30"/>
          <p:cNvPicPr preferRelativeResize="0"/>
          <p:nvPr/>
        </p:nvPicPr>
        <p:blipFill>
          <a:blip r:embed="rId4">
            <a:alphaModFix/>
          </a:blip>
          <a:stretch>
            <a:fillRect/>
          </a:stretch>
        </p:blipFill>
        <p:spPr>
          <a:xfrm>
            <a:off x="638650" y="843800"/>
            <a:ext cx="2624251" cy="699625"/>
          </a:xfrm>
          <a:prstGeom prst="rect">
            <a:avLst/>
          </a:prstGeom>
          <a:noFill/>
          <a:ln>
            <a:noFill/>
          </a:ln>
        </p:spPr>
      </p:pic>
      <p:pic>
        <p:nvPicPr>
          <p:cNvPr id="194" name="Google Shape;194;p30"/>
          <p:cNvPicPr preferRelativeResize="0"/>
          <p:nvPr/>
        </p:nvPicPr>
        <p:blipFill>
          <a:blip r:embed="rId5">
            <a:alphaModFix/>
          </a:blip>
          <a:stretch>
            <a:fillRect/>
          </a:stretch>
        </p:blipFill>
        <p:spPr>
          <a:xfrm>
            <a:off x="3901550" y="1120125"/>
            <a:ext cx="4850791" cy="26010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nvSpPr>
        <p:spPr>
          <a:xfrm>
            <a:off x="76200" y="76200"/>
            <a:ext cx="23589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AMOR</a:t>
            </a:r>
            <a:endParaRPr b="1" sz="2300">
              <a:latin typeface="Malgun Gothic"/>
              <a:ea typeface="Malgun Gothic"/>
              <a:cs typeface="Malgun Gothic"/>
              <a:sym typeface="Malgun Gothic"/>
            </a:endParaRPr>
          </a:p>
          <a:p>
            <a:pPr indent="0" lvl="0" marL="0" rtl="0" algn="l">
              <a:spcBef>
                <a:spcPts val="0"/>
              </a:spcBef>
              <a:spcAft>
                <a:spcPts val="0"/>
              </a:spcAft>
              <a:buNone/>
            </a:pPr>
            <a:r>
              <a:t/>
            </a:r>
            <a:endParaRPr b="1" sz="2400">
              <a:latin typeface="Malgun Gothic"/>
              <a:ea typeface="Malgun Gothic"/>
              <a:cs typeface="Malgun Gothic"/>
              <a:sym typeface="Malgun Gothic"/>
            </a:endParaRPr>
          </a:p>
          <a:p>
            <a:pPr indent="0" lvl="0" marL="0" rtl="0" algn="l">
              <a:spcBef>
                <a:spcPts val="0"/>
              </a:spcBef>
              <a:spcAft>
                <a:spcPts val="0"/>
              </a:spcAft>
              <a:buNone/>
            </a:pPr>
            <a:r>
              <a:t/>
            </a:r>
            <a:endParaRPr sz="2000">
              <a:latin typeface="Malgun Gothic"/>
              <a:ea typeface="Malgun Gothic"/>
              <a:cs typeface="Malgun Gothic"/>
              <a:sym typeface="Malgun Gothic"/>
            </a:endParaRPr>
          </a:p>
        </p:txBody>
      </p:sp>
      <p:pic>
        <p:nvPicPr>
          <p:cNvPr id="60" name="Google Shape;60;p14"/>
          <p:cNvPicPr preferRelativeResize="0"/>
          <p:nvPr/>
        </p:nvPicPr>
        <p:blipFill rotWithShape="1">
          <a:blip r:embed="rId3">
            <a:alphaModFix/>
          </a:blip>
          <a:srcRect b="2827" l="1254" r="0" t="0"/>
          <a:stretch/>
        </p:blipFill>
        <p:spPr>
          <a:xfrm>
            <a:off x="780850" y="718575"/>
            <a:ext cx="7582301" cy="4192494"/>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5"/>
          <p:cNvSpPr txBox="1"/>
          <p:nvPr/>
        </p:nvSpPr>
        <p:spPr>
          <a:xfrm>
            <a:off x="76200" y="76200"/>
            <a:ext cx="23589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AMOR</a:t>
            </a:r>
            <a:endParaRPr b="1" sz="2300">
              <a:latin typeface="Malgun Gothic"/>
              <a:ea typeface="Malgun Gothic"/>
              <a:cs typeface="Malgun Gothic"/>
              <a:sym typeface="Malgun Gothic"/>
            </a:endParaRPr>
          </a:p>
          <a:p>
            <a:pPr indent="0" lvl="0" marL="0" rtl="0" algn="l">
              <a:spcBef>
                <a:spcPts val="0"/>
              </a:spcBef>
              <a:spcAft>
                <a:spcPts val="0"/>
              </a:spcAft>
              <a:buNone/>
            </a:pPr>
            <a:r>
              <a:t/>
            </a:r>
            <a:endParaRPr b="1" sz="2400">
              <a:latin typeface="Malgun Gothic"/>
              <a:ea typeface="Malgun Gothic"/>
              <a:cs typeface="Malgun Gothic"/>
              <a:sym typeface="Malgun Gothic"/>
            </a:endParaRPr>
          </a:p>
          <a:p>
            <a:pPr indent="0" lvl="0" marL="0" rtl="0" algn="l">
              <a:spcBef>
                <a:spcPts val="0"/>
              </a:spcBef>
              <a:spcAft>
                <a:spcPts val="0"/>
              </a:spcAft>
              <a:buNone/>
            </a:pPr>
            <a:r>
              <a:t/>
            </a:r>
            <a:endParaRPr sz="2000">
              <a:latin typeface="Malgun Gothic"/>
              <a:ea typeface="Malgun Gothic"/>
              <a:cs typeface="Malgun Gothic"/>
              <a:sym typeface="Malgun Gothic"/>
            </a:endParaRPr>
          </a:p>
        </p:txBody>
      </p:sp>
      <p:pic>
        <p:nvPicPr>
          <p:cNvPr id="66" name="Google Shape;66;p15"/>
          <p:cNvPicPr preferRelativeResize="0"/>
          <p:nvPr/>
        </p:nvPicPr>
        <p:blipFill>
          <a:blip r:embed="rId3">
            <a:alphaModFix/>
          </a:blip>
          <a:stretch>
            <a:fillRect/>
          </a:stretch>
        </p:blipFill>
        <p:spPr>
          <a:xfrm>
            <a:off x="780850" y="718575"/>
            <a:ext cx="7582301" cy="42167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6"/>
          <p:cNvSpPr txBox="1"/>
          <p:nvPr/>
        </p:nvSpPr>
        <p:spPr>
          <a:xfrm>
            <a:off x="76200" y="76200"/>
            <a:ext cx="57615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Gait reconstruction</a:t>
            </a:r>
            <a:endParaRPr b="1" sz="2300">
              <a:latin typeface="Malgun Gothic"/>
              <a:ea typeface="Malgun Gothic"/>
              <a:cs typeface="Malgun Gothic"/>
              <a:sym typeface="Malgun Gothic"/>
            </a:endParaRPr>
          </a:p>
          <a:p>
            <a:pPr indent="0" lvl="0" marL="0" rtl="0" algn="l">
              <a:spcBef>
                <a:spcPts val="0"/>
              </a:spcBef>
              <a:spcAft>
                <a:spcPts val="0"/>
              </a:spcAft>
              <a:buNone/>
            </a:pPr>
            <a:r>
              <a:t/>
            </a:r>
            <a:endParaRPr b="1" sz="2400">
              <a:latin typeface="Malgun Gothic"/>
              <a:ea typeface="Malgun Gothic"/>
              <a:cs typeface="Malgun Gothic"/>
              <a:sym typeface="Malgun Gothic"/>
            </a:endParaRPr>
          </a:p>
          <a:p>
            <a:pPr indent="0" lvl="0" marL="0" rtl="0" algn="l">
              <a:spcBef>
                <a:spcPts val="0"/>
              </a:spcBef>
              <a:spcAft>
                <a:spcPts val="0"/>
              </a:spcAft>
              <a:buNone/>
            </a:pPr>
            <a:r>
              <a:t/>
            </a:r>
            <a:endParaRPr sz="2000">
              <a:latin typeface="Malgun Gothic"/>
              <a:ea typeface="Malgun Gothic"/>
              <a:cs typeface="Malgun Gothic"/>
              <a:sym typeface="Malgun Gothic"/>
            </a:endParaRPr>
          </a:p>
        </p:txBody>
      </p:sp>
      <p:pic>
        <p:nvPicPr>
          <p:cNvPr id="72" name="Google Shape;72;p16"/>
          <p:cNvPicPr preferRelativeResize="0"/>
          <p:nvPr/>
        </p:nvPicPr>
        <p:blipFill>
          <a:blip r:embed="rId3">
            <a:alphaModFix/>
          </a:blip>
          <a:stretch>
            <a:fillRect/>
          </a:stretch>
        </p:blipFill>
        <p:spPr>
          <a:xfrm>
            <a:off x="930225" y="1647571"/>
            <a:ext cx="2177419" cy="2877725"/>
          </a:xfrm>
          <a:prstGeom prst="rect">
            <a:avLst/>
          </a:prstGeom>
          <a:noFill/>
          <a:ln cap="flat" cmpd="sng" w="7600">
            <a:solidFill>
              <a:schemeClr val="dk2"/>
            </a:solidFill>
            <a:prstDash val="solid"/>
            <a:round/>
            <a:headEnd len="sm" w="sm" type="none"/>
            <a:tailEnd len="sm" w="sm" type="none"/>
          </a:ln>
        </p:spPr>
      </p:pic>
      <p:pic>
        <p:nvPicPr>
          <p:cNvPr id="73" name="Google Shape;73;p16"/>
          <p:cNvPicPr preferRelativeResize="0"/>
          <p:nvPr/>
        </p:nvPicPr>
        <p:blipFill>
          <a:blip r:embed="rId4">
            <a:alphaModFix/>
          </a:blip>
          <a:stretch>
            <a:fillRect/>
          </a:stretch>
        </p:blipFill>
        <p:spPr>
          <a:xfrm>
            <a:off x="5678355" y="1647571"/>
            <a:ext cx="2177419" cy="2877725"/>
          </a:xfrm>
          <a:prstGeom prst="rect">
            <a:avLst/>
          </a:prstGeom>
          <a:noFill/>
          <a:ln cap="flat" cmpd="sng" w="7600">
            <a:solidFill>
              <a:schemeClr val="dk2"/>
            </a:solidFill>
            <a:prstDash val="solid"/>
            <a:round/>
            <a:headEnd len="sm" w="sm" type="none"/>
            <a:tailEnd len="sm" w="sm" type="none"/>
          </a:ln>
        </p:spPr>
      </p:pic>
      <p:sp>
        <p:nvSpPr>
          <p:cNvPr id="74" name="Google Shape;74;p16"/>
          <p:cNvSpPr/>
          <p:nvPr/>
        </p:nvSpPr>
        <p:spPr>
          <a:xfrm>
            <a:off x="3695855" y="2729435"/>
            <a:ext cx="1371900" cy="714000"/>
          </a:xfrm>
          <a:prstGeom prst="roundRect">
            <a:avLst>
              <a:gd fmla="val 16667" name="adj"/>
            </a:avLst>
          </a:prstGeom>
          <a:solidFill>
            <a:srgbClr val="EEEEEE"/>
          </a:solidFill>
          <a:ln cap="flat" cmpd="sng" w="27450">
            <a:solidFill>
              <a:srgbClr val="000000"/>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rPr lang="en" sz="1344"/>
              <a:t>Reinforcement Learning policy</a:t>
            </a:r>
            <a:endParaRPr sz="1344"/>
          </a:p>
        </p:txBody>
      </p:sp>
      <p:sp>
        <p:nvSpPr>
          <p:cNvPr id="75" name="Google Shape;75;p16"/>
          <p:cNvSpPr/>
          <p:nvPr/>
        </p:nvSpPr>
        <p:spPr>
          <a:xfrm>
            <a:off x="3252250" y="3019633"/>
            <a:ext cx="310200" cy="230100"/>
          </a:xfrm>
          <a:prstGeom prst="rightArrow">
            <a:avLst>
              <a:gd fmla="val 50000" name="adj1"/>
              <a:gd fmla="val 50000" name="adj2"/>
            </a:avLst>
          </a:prstGeom>
          <a:solidFill>
            <a:srgbClr val="EEEEE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76" name="Google Shape;76;p16"/>
          <p:cNvSpPr/>
          <p:nvPr/>
        </p:nvSpPr>
        <p:spPr>
          <a:xfrm>
            <a:off x="5223560" y="3019633"/>
            <a:ext cx="310200" cy="230100"/>
          </a:xfrm>
          <a:prstGeom prst="rightArrow">
            <a:avLst>
              <a:gd fmla="val 50000" name="adj1"/>
              <a:gd fmla="val 50000" name="adj2"/>
            </a:avLst>
          </a:prstGeom>
          <a:solidFill>
            <a:srgbClr val="EEEEEE"/>
          </a:solidFill>
          <a:ln cap="flat" cmpd="sng" w="9150">
            <a:solidFill>
              <a:srgbClr val="595959"/>
            </a:solidFill>
            <a:prstDash val="solid"/>
            <a:round/>
            <a:headEnd len="sm" w="sm" type="none"/>
            <a:tailEnd len="sm" w="sm" type="none"/>
          </a:ln>
        </p:spPr>
        <p:txBody>
          <a:bodyPr anchorCtr="0" anchor="ctr" bIns="87800" lIns="87800" spcFirstLastPara="1" rIns="87800" wrap="square" tIns="87800">
            <a:noAutofit/>
          </a:bodyPr>
          <a:lstStyle/>
          <a:p>
            <a:pPr indent="0" lvl="0" marL="0" rtl="0" algn="ctr">
              <a:spcBef>
                <a:spcPts val="0"/>
              </a:spcBef>
              <a:spcAft>
                <a:spcPts val="0"/>
              </a:spcAft>
              <a:buNone/>
            </a:pPr>
            <a:r>
              <a:t/>
            </a:r>
            <a:endParaRPr sz="1344"/>
          </a:p>
        </p:txBody>
      </p:sp>
      <p:sp>
        <p:nvSpPr>
          <p:cNvPr id="77" name="Google Shape;77;p16"/>
          <p:cNvSpPr txBox="1"/>
          <p:nvPr/>
        </p:nvSpPr>
        <p:spPr>
          <a:xfrm>
            <a:off x="938188" y="1293575"/>
            <a:ext cx="21615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solidFill>
                  <a:srgbClr val="000000"/>
                </a:solidFill>
              </a:rPr>
              <a:t>reference motion</a:t>
            </a:r>
            <a:endParaRPr b="1" sz="1600">
              <a:solidFill>
                <a:srgbClr val="000000"/>
              </a:solidFill>
            </a:endParaRPr>
          </a:p>
        </p:txBody>
      </p:sp>
      <p:sp>
        <p:nvSpPr>
          <p:cNvPr id="78" name="Google Shape;78;p16"/>
          <p:cNvSpPr txBox="1"/>
          <p:nvPr/>
        </p:nvSpPr>
        <p:spPr>
          <a:xfrm>
            <a:off x="5903063" y="1293575"/>
            <a:ext cx="1728000" cy="431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1600">
                <a:solidFill>
                  <a:srgbClr val="000000"/>
                </a:solidFill>
              </a:rPr>
              <a:t>result</a:t>
            </a:r>
            <a:endParaRPr b="1" sz="1600">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7"/>
          <p:cNvSpPr txBox="1"/>
          <p:nvPr/>
        </p:nvSpPr>
        <p:spPr>
          <a:xfrm>
            <a:off x="76200" y="76200"/>
            <a:ext cx="55590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Reward function</a:t>
            </a:r>
            <a:endParaRPr sz="2000">
              <a:latin typeface="Malgun Gothic"/>
              <a:ea typeface="Malgun Gothic"/>
              <a:cs typeface="Malgun Gothic"/>
              <a:sym typeface="Malgun Gothic"/>
            </a:endParaRPr>
          </a:p>
        </p:txBody>
      </p:sp>
      <p:sp>
        <p:nvSpPr>
          <p:cNvPr id="84" name="Google Shape;84;p17"/>
          <p:cNvSpPr txBox="1"/>
          <p:nvPr/>
        </p:nvSpPr>
        <p:spPr>
          <a:xfrm>
            <a:off x="296950" y="645100"/>
            <a:ext cx="53382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FrankaCubeStack</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pic>
        <p:nvPicPr>
          <p:cNvPr id="85" name="Google Shape;85;p17"/>
          <p:cNvPicPr preferRelativeResize="0"/>
          <p:nvPr/>
        </p:nvPicPr>
        <p:blipFill rotWithShape="1">
          <a:blip r:embed="rId3">
            <a:alphaModFix/>
          </a:blip>
          <a:srcRect b="0" l="15012" r="19227" t="0"/>
          <a:stretch/>
        </p:blipFill>
        <p:spPr>
          <a:xfrm>
            <a:off x="5140375" y="476175"/>
            <a:ext cx="3381276" cy="3899474"/>
          </a:xfrm>
          <a:prstGeom prst="rect">
            <a:avLst/>
          </a:prstGeom>
          <a:noFill/>
          <a:ln cap="flat" cmpd="sng" w="19050">
            <a:solidFill>
              <a:srgbClr val="000000"/>
            </a:solidFill>
            <a:prstDash val="solid"/>
            <a:round/>
            <a:headEnd len="sm" w="sm" type="none"/>
            <a:tailEnd len="sm" w="sm" type="none"/>
          </a:ln>
        </p:spPr>
      </p:pic>
      <p:pic>
        <p:nvPicPr>
          <p:cNvPr id="86" name="Google Shape;86;p17"/>
          <p:cNvPicPr preferRelativeResize="0"/>
          <p:nvPr/>
        </p:nvPicPr>
        <p:blipFill>
          <a:blip r:embed="rId4">
            <a:alphaModFix/>
          </a:blip>
          <a:stretch>
            <a:fillRect/>
          </a:stretch>
        </p:blipFill>
        <p:spPr>
          <a:xfrm>
            <a:off x="188525" y="1309850"/>
            <a:ext cx="5446625" cy="514700"/>
          </a:xfrm>
          <a:prstGeom prst="rect">
            <a:avLst/>
          </a:prstGeom>
          <a:noFill/>
          <a:ln>
            <a:noFill/>
          </a:ln>
        </p:spPr>
      </p:pic>
      <p:pic>
        <p:nvPicPr>
          <p:cNvPr id="87" name="Google Shape;87;p17"/>
          <p:cNvPicPr preferRelativeResize="0"/>
          <p:nvPr/>
        </p:nvPicPr>
        <p:blipFill>
          <a:blip r:embed="rId5">
            <a:alphaModFix/>
          </a:blip>
          <a:stretch>
            <a:fillRect/>
          </a:stretch>
        </p:blipFill>
        <p:spPr>
          <a:xfrm>
            <a:off x="188525" y="1985075"/>
            <a:ext cx="3591590" cy="1010400"/>
          </a:xfrm>
          <a:prstGeom prst="rect">
            <a:avLst/>
          </a:prstGeom>
          <a:noFill/>
          <a:ln>
            <a:noFill/>
          </a:ln>
        </p:spPr>
      </p:pic>
      <p:pic>
        <p:nvPicPr>
          <p:cNvPr id="88" name="Google Shape;88;p17"/>
          <p:cNvPicPr preferRelativeResize="0"/>
          <p:nvPr/>
        </p:nvPicPr>
        <p:blipFill>
          <a:blip r:embed="rId6">
            <a:alphaModFix/>
          </a:blip>
          <a:stretch>
            <a:fillRect/>
          </a:stretch>
        </p:blipFill>
        <p:spPr>
          <a:xfrm>
            <a:off x="296950" y="3058200"/>
            <a:ext cx="3055775" cy="1383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nvSpPr>
        <p:spPr>
          <a:xfrm>
            <a:off x="76200" y="76200"/>
            <a:ext cx="55590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latin typeface="Malgun Gothic"/>
                <a:ea typeface="Malgun Gothic"/>
                <a:cs typeface="Malgun Gothic"/>
                <a:sym typeface="Malgun Gothic"/>
              </a:rPr>
              <a:t>Reward function</a:t>
            </a:r>
            <a:endParaRPr sz="2000">
              <a:latin typeface="Malgun Gothic"/>
              <a:ea typeface="Malgun Gothic"/>
              <a:cs typeface="Malgun Gothic"/>
              <a:sym typeface="Malgun Gothic"/>
            </a:endParaRPr>
          </a:p>
        </p:txBody>
      </p:sp>
      <p:sp>
        <p:nvSpPr>
          <p:cNvPr id="94" name="Google Shape;94;p18"/>
          <p:cNvSpPr txBox="1"/>
          <p:nvPr/>
        </p:nvSpPr>
        <p:spPr>
          <a:xfrm>
            <a:off x="296950" y="645100"/>
            <a:ext cx="53382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FrankaCubeStack</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pic>
        <p:nvPicPr>
          <p:cNvPr id="95" name="Google Shape;95;p18"/>
          <p:cNvPicPr preferRelativeResize="0"/>
          <p:nvPr/>
        </p:nvPicPr>
        <p:blipFill rotWithShape="1">
          <a:blip r:embed="rId3">
            <a:alphaModFix/>
          </a:blip>
          <a:srcRect b="0" l="15012" r="19227" t="0"/>
          <a:stretch/>
        </p:blipFill>
        <p:spPr>
          <a:xfrm>
            <a:off x="5140375" y="476175"/>
            <a:ext cx="3381276" cy="3899474"/>
          </a:xfrm>
          <a:prstGeom prst="rect">
            <a:avLst/>
          </a:prstGeom>
          <a:noFill/>
          <a:ln cap="flat" cmpd="sng" w="19050">
            <a:solidFill>
              <a:srgbClr val="000000"/>
            </a:solidFill>
            <a:prstDash val="solid"/>
            <a:round/>
            <a:headEnd len="sm" w="sm" type="none"/>
            <a:tailEnd len="sm" w="sm" type="none"/>
          </a:ln>
        </p:spPr>
      </p:pic>
      <p:pic>
        <p:nvPicPr>
          <p:cNvPr id="96" name="Google Shape;96;p18"/>
          <p:cNvPicPr preferRelativeResize="0"/>
          <p:nvPr/>
        </p:nvPicPr>
        <p:blipFill>
          <a:blip r:embed="rId4">
            <a:alphaModFix/>
          </a:blip>
          <a:stretch>
            <a:fillRect/>
          </a:stretch>
        </p:blipFill>
        <p:spPr>
          <a:xfrm>
            <a:off x="188525" y="1309850"/>
            <a:ext cx="5446625" cy="514700"/>
          </a:xfrm>
          <a:prstGeom prst="rect">
            <a:avLst/>
          </a:prstGeom>
          <a:noFill/>
          <a:ln>
            <a:noFill/>
          </a:ln>
        </p:spPr>
      </p:pic>
      <p:pic>
        <p:nvPicPr>
          <p:cNvPr id="97" name="Google Shape;97;p18"/>
          <p:cNvPicPr preferRelativeResize="0"/>
          <p:nvPr/>
        </p:nvPicPr>
        <p:blipFill>
          <a:blip r:embed="rId5">
            <a:alphaModFix/>
          </a:blip>
          <a:stretch>
            <a:fillRect/>
          </a:stretch>
        </p:blipFill>
        <p:spPr>
          <a:xfrm>
            <a:off x="188525" y="1985075"/>
            <a:ext cx="3591590" cy="1010400"/>
          </a:xfrm>
          <a:prstGeom prst="rect">
            <a:avLst/>
          </a:prstGeom>
          <a:noFill/>
          <a:ln>
            <a:noFill/>
          </a:ln>
        </p:spPr>
      </p:pic>
      <p:pic>
        <p:nvPicPr>
          <p:cNvPr id="98" name="Google Shape;98;p18"/>
          <p:cNvPicPr preferRelativeResize="0"/>
          <p:nvPr/>
        </p:nvPicPr>
        <p:blipFill>
          <a:blip r:embed="rId6">
            <a:alphaModFix/>
          </a:blip>
          <a:stretch>
            <a:fillRect/>
          </a:stretch>
        </p:blipFill>
        <p:spPr>
          <a:xfrm>
            <a:off x="296950" y="3058200"/>
            <a:ext cx="3055775" cy="1383275"/>
          </a:xfrm>
          <a:prstGeom prst="rect">
            <a:avLst/>
          </a:prstGeom>
          <a:noFill/>
          <a:ln>
            <a:noFill/>
          </a:ln>
        </p:spPr>
      </p:pic>
      <p:sp>
        <p:nvSpPr>
          <p:cNvPr id="99" name="Google Shape;99;p18"/>
          <p:cNvSpPr/>
          <p:nvPr/>
        </p:nvSpPr>
        <p:spPr>
          <a:xfrm>
            <a:off x="1431925" y="1439200"/>
            <a:ext cx="4692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0" name="Google Shape;100;p18"/>
          <p:cNvSpPr/>
          <p:nvPr/>
        </p:nvSpPr>
        <p:spPr>
          <a:xfrm>
            <a:off x="3481950" y="1412700"/>
            <a:ext cx="4692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1" name="Google Shape;101;p18"/>
          <p:cNvSpPr/>
          <p:nvPr/>
        </p:nvSpPr>
        <p:spPr>
          <a:xfrm>
            <a:off x="4499725" y="1412700"/>
            <a:ext cx="4692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2" name="Google Shape;102;p18"/>
          <p:cNvSpPr/>
          <p:nvPr/>
        </p:nvSpPr>
        <p:spPr>
          <a:xfrm>
            <a:off x="1021050" y="2209200"/>
            <a:ext cx="6090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nvSpPr>
        <p:spPr>
          <a:xfrm>
            <a:off x="76200" y="76200"/>
            <a:ext cx="66195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sz="2300">
                <a:solidFill>
                  <a:schemeClr val="dk1"/>
                </a:solidFill>
                <a:latin typeface="Malgun Gothic"/>
                <a:ea typeface="Malgun Gothic"/>
                <a:cs typeface="Malgun Gothic"/>
                <a:sym typeface="Malgun Gothic"/>
              </a:rPr>
              <a:t>Reward function</a:t>
            </a:r>
            <a:endParaRPr sz="2000">
              <a:solidFill>
                <a:schemeClr val="dk1"/>
              </a:solidFill>
              <a:latin typeface="Malgun Gothic"/>
              <a:ea typeface="Malgun Gothic"/>
              <a:cs typeface="Malgun Gothic"/>
              <a:sym typeface="Malgun Gothic"/>
            </a:endParaRPr>
          </a:p>
          <a:p>
            <a:pPr indent="0" lvl="0" marL="0" rtl="0" algn="l">
              <a:spcBef>
                <a:spcPts val="0"/>
              </a:spcBef>
              <a:spcAft>
                <a:spcPts val="0"/>
              </a:spcAft>
              <a:buNone/>
            </a:pPr>
            <a:r>
              <a:t/>
            </a:r>
            <a:endParaRPr b="1" sz="2300">
              <a:latin typeface="Malgun Gothic"/>
              <a:ea typeface="Malgun Gothic"/>
              <a:cs typeface="Malgun Gothic"/>
              <a:sym typeface="Malgun Gothic"/>
            </a:endParaRPr>
          </a:p>
        </p:txBody>
      </p:sp>
      <p:sp>
        <p:nvSpPr>
          <p:cNvPr id="108" name="Google Shape;108;p19"/>
          <p:cNvSpPr txBox="1"/>
          <p:nvPr/>
        </p:nvSpPr>
        <p:spPr>
          <a:xfrm>
            <a:off x="296950" y="645100"/>
            <a:ext cx="5338200" cy="946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PhysicsFC</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a:p>
            <a:pPr indent="0" lvl="0" marL="0" rtl="0" algn="l">
              <a:lnSpc>
                <a:spcPct val="115000"/>
              </a:lnSpc>
              <a:spcBef>
                <a:spcPts val="0"/>
              </a:spcBef>
              <a:spcAft>
                <a:spcPts val="0"/>
              </a:spcAft>
              <a:buNone/>
            </a:pPr>
            <a:r>
              <a:t/>
            </a:r>
            <a:endParaRPr sz="1500">
              <a:solidFill>
                <a:schemeClr val="dk1"/>
              </a:solidFill>
            </a:endParaRPr>
          </a:p>
        </p:txBody>
      </p:sp>
      <p:pic>
        <p:nvPicPr>
          <p:cNvPr id="109" name="Google Shape;109;p19"/>
          <p:cNvPicPr preferRelativeResize="0"/>
          <p:nvPr/>
        </p:nvPicPr>
        <p:blipFill>
          <a:blip r:embed="rId3">
            <a:alphaModFix/>
          </a:blip>
          <a:stretch>
            <a:fillRect/>
          </a:stretch>
        </p:blipFill>
        <p:spPr>
          <a:xfrm>
            <a:off x="296950" y="1185025"/>
            <a:ext cx="4547799" cy="1454050"/>
          </a:xfrm>
          <a:prstGeom prst="rect">
            <a:avLst/>
          </a:prstGeom>
          <a:noFill/>
          <a:ln>
            <a:noFill/>
          </a:ln>
        </p:spPr>
      </p:pic>
      <p:pic>
        <p:nvPicPr>
          <p:cNvPr id="110" name="Google Shape;110;p19"/>
          <p:cNvPicPr preferRelativeResize="0"/>
          <p:nvPr/>
        </p:nvPicPr>
        <p:blipFill>
          <a:blip r:embed="rId4">
            <a:alphaModFix/>
          </a:blip>
          <a:stretch>
            <a:fillRect/>
          </a:stretch>
        </p:blipFill>
        <p:spPr>
          <a:xfrm>
            <a:off x="5140375" y="476175"/>
            <a:ext cx="3381275" cy="3755541"/>
          </a:xfrm>
          <a:prstGeom prst="rect">
            <a:avLst/>
          </a:prstGeom>
          <a:noFill/>
          <a:ln cap="flat" cmpd="sng" w="19050">
            <a:solidFill>
              <a:schemeClr val="dk2"/>
            </a:solidFill>
            <a:prstDash val="solid"/>
            <a:round/>
            <a:headEnd len="sm" w="sm" type="none"/>
            <a:tailEnd len="sm" w="sm" type="none"/>
          </a:ln>
        </p:spPr>
      </p:pic>
      <p:sp>
        <p:nvSpPr>
          <p:cNvPr id="111" name="Google Shape;111;p19"/>
          <p:cNvSpPr/>
          <p:nvPr/>
        </p:nvSpPr>
        <p:spPr>
          <a:xfrm>
            <a:off x="952300" y="1261950"/>
            <a:ext cx="3441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2" name="Google Shape;112;p19"/>
          <p:cNvSpPr/>
          <p:nvPr/>
        </p:nvSpPr>
        <p:spPr>
          <a:xfrm>
            <a:off x="952300" y="1757550"/>
            <a:ext cx="3441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13" name="Google Shape;113;p19"/>
          <p:cNvSpPr/>
          <p:nvPr/>
        </p:nvSpPr>
        <p:spPr>
          <a:xfrm>
            <a:off x="952300" y="2199450"/>
            <a:ext cx="344100" cy="3090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0"/>
          <p:cNvSpPr txBox="1"/>
          <p:nvPr/>
        </p:nvSpPr>
        <p:spPr>
          <a:xfrm>
            <a:off x="76200" y="76200"/>
            <a:ext cx="66195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Malgun Gothic"/>
                <a:ea typeface="Malgun Gothic"/>
                <a:cs typeface="Malgun Gothic"/>
                <a:sym typeface="Malgun Gothic"/>
              </a:rPr>
              <a:t>Reward function</a:t>
            </a:r>
            <a:endParaRPr sz="2000">
              <a:solidFill>
                <a:schemeClr val="dk1"/>
              </a:solidFill>
              <a:latin typeface="Malgun Gothic"/>
              <a:ea typeface="Malgun Gothic"/>
              <a:cs typeface="Malgun Gothic"/>
              <a:sym typeface="Malgun Gothic"/>
            </a:endParaRPr>
          </a:p>
          <a:p>
            <a:pPr indent="0" lvl="0" marL="0" rtl="0" algn="l">
              <a:spcBef>
                <a:spcPts val="0"/>
              </a:spcBef>
              <a:spcAft>
                <a:spcPts val="0"/>
              </a:spcAft>
              <a:buNone/>
            </a:pPr>
            <a:r>
              <a:t/>
            </a:r>
            <a:endParaRPr b="1" sz="2300">
              <a:latin typeface="Malgun Gothic"/>
              <a:ea typeface="Malgun Gothic"/>
              <a:cs typeface="Malgun Gothic"/>
              <a:sym typeface="Malgun Gothic"/>
            </a:endParaRPr>
          </a:p>
        </p:txBody>
      </p:sp>
      <p:sp>
        <p:nvSpPr>
          <p:cNvPr id="119" name="Google Shape;119;p20"/>
          <p:cNvSpPr txBox="1"/>
          <p:nvPr/>
        </p:nvSpPr>
        <p:spPr>
          <a:xfrm>
            <a:off x="296950" y="645100"/>
            <a:ext cx="5338200" cy="415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Gait reconstruction</a:t>
            </a:r>
            <a:endParaRPr sz="1500">
              <a:solidFill>
                <a:schemeClr val="dk1"/>
              </a:solidFill>
            </a:endParaRPr>
          </a:p>
        </p:txBody>
      </p:sp>
      <p:pic>
        <p:nvPicPr>
          <p:cNvPr id="120" name="Google Shape;120;p20"/>
          <p:cNvPicPr preferRelativeResize="0"/>
          <p:nvPr/>
        </p:nvPicPr>
        <p:blipFill rotWithShape="1">
          <a:blip r:embed="rId3">
            <a:alphaModFix/>
          </a:blip>
          <a:srcRect b="4058" l="0" r="0" t="0"/>
          <a:stretch/>
        </p:blipFill>
        <p:spPr>
          <a:xfrm>
            <a:off x="5140375" y="476175"/>
            <a:ext cx="3381275" cy="3755551"/>
          </a:xfrm>
          <a:prstGeom prst="rect">
            <a:avLst/>
          </a:prstGeom>
          <a:noFill/>
          <a:ln cap="flat" cmpd="sng" w="9525">
            <a:solidFill>
              <a:schemeClr val="dk2"/>
            </a:solidFill>
            <a:prstDash val="solid"/>
            <a:round/>
            <a:headEnd len="sm" w="sm" type="none"/>
            <a:tailEnd len="sm" w="sm" type="none"/>
          </a:ln>
        </p:spPr>
      </p:pic>
      <p:pic>
        <p:nvPicPr>
          <p:cNvPr id="121" name="Google Shape;121;p20"/>
          <p:cNvPicPr preferRelativeResize="0"/>
          <p:nvPr/>
        </p:nvPicPr>
        <p:blipFill rotWithShape="1">
          <a:blip r:embed="rId4">
            <a:alphaModFix/>
          </a:blip>
          <a:srcRect b="7098" l="8322" r="6053" t="9289"/>
          <a:stretch/>
        </p:blipFill>
        <p:spPr>
          <a:xfrm>
            <a:off x="631850" y="1159975"/>
            <a:ext cx="3074400" cy="22131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1"/>
          <p:cNvSpPr txBox="1"/>
          <p:nvPr/>
        </p:nvSpPr>
        <p:spPr>
          <a:xfrm>
            <a:off x="76200" y="76200"/>
            <a:ext cx="6619500" cy="298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300">
                <a:solidFill>
                  <a:schemeClr val="dk1"/>
                </a:solidFill>
                <a:latin typeface="Malgun Gothic"/>
                <a:ea typeface="Malgun Gothic"/>
                <a:cs typeface="Malgun Gothic"/>
                <a:sym typeface="Malgun Gothic"/>
              </a:rPr>
              <a:t>Reward weight</a:t>
            </a:r>
            <a:endParaRPr b="1" sz="2300">
              <a:latin typeface="Malgun Gothic"/>
              <a:ea typeface="Malgun Gothic"/>
              <a:cs typeface="Malgun Gothic"/>
              <a:sym typeface="Malgun Gothic"/>
            </a:endParaRPr>
          </a:p>
        </p:txBody>
      </p:sp>
      <p:pic>
        <p:nvPicPr>
          <p:cNvPr id="127" name="Google Shape;127;p21"/>
          <p:cNvPicPr preferRelativeResize="0"/>
          <p:nvPr/>
        </p:nvPicPr>
        <p:blipFill>
          <a:blip r:embed="rId3">
            <a:alphaModFix/>
          </a:blip>
          <a:stretch>
            <a:fillRect/>
          </a:stretch>
        </p:blipFill>
        <p:spPr>
          <a:xfrm>
            <a:off x="76200" y="1024175"/>
            <a:ext cx="4205575" cy="3398825"/>
          </a:xfrm>
          <a:prstGeom prst="rect">
            <a:avLst/>
          </a:prstGeom>
          <a:noFill/>
          <a:ln>
            <a:noFill/>
          </a:ln>
        </p:spPr>
      </p:pic>
      <p:pic>
        <p:nvPicPr>
          <p:cNvPr id="128" name="Google Shape;128;p21"/>
          <p:cNvPicPr preferRelativeResize="0"/>
          <p:nvPr/>
        </p:nvPicPr>
        <p:blipFill>
          <a:blip r:embed="rId4">
            <a:alphaModFix/>
          </a:blip>
          <a:stretch>
            <a:fillRect/>
          </a:stretch>
        </p:blipFill>
        <p:spPr>
          <a:xfrm>
            <a:off x="4572000" y="1024175"/>
            <a:ext cx="4295204" cy="33988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