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hbb8x9f04XUiP48tqldSutlirP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2c84ef3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372c84ef3f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ba1c157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34ba1c157b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2c8e9774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82c8e9774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3ae33cee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63ae33cee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2c8e9774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82c8e9774b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2c8e9774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82c8e9774b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2c8e9774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382c8e9774b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2c8e9774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82c8e9774b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1300" y="9982200"/>
            <a:ext cx="187833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9100" y="6184900"/>
            <a:ext cx="14998700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89050" y="2413875"/>
            <a:ext cx="14998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4400">
                <a:solidFill>
                  <a:srgbClr val="0C3863"/>
                </a:solidFill>
              </a:rPr>
              <a:t>Animating the Uncaptured: Humanoid </a:t>
            </a:r>
            <a:endParaRPr b="1" sz="4400">
              <a:solidFill>
                <a:srgbClr val="0C3863"/>
              </a:solidFill>
            </a:endParaRPr>
          </a:p>
          <a:p>
            <a:pPr indent="0" lvl="0" marL="0" marR="0" rtl="0" algn="ctr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4400">
                <a:solidFill>
                  <a:srgbClr val="0C3863"/>
                </a:solidFill>
              </a:rPr>
              <a:t>Mesh Animation with Video Diffusion Models</a:t>
            </a:r>
            <a:endParaRPr b="1" sz="4400">
              <a:solidFill>
                <a:srgbClr val="0C3863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79600" y="6426200"/>
            <a:ext cx="146177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C3863"/>
                </a:solidFill>
                <a:latin typeface="Arial"/>
                <a:ea typeface="Arial"/>
                <a:cs typeface="Arial"/>
                <a:sym typeface="Arial"/>
              </a:rPr>
              <a:t>Paper Review 								202524211  권초염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372c84ef3f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72c84ef3f4_0_1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Conclusion &amp; Limitations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72c84ef3f4_0_1"/>
          <p:cNvSpPr txBox="1"/>
          <p:nvPr/>
        </p:nvSpPr>
        <p:spPr>
          <a:xfrm>
            <a:off x="602300" y="2165975"/>
            <a:ext cx="176856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/>
              <a:t>VDM may produce morphing artifacts in generated motions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Monocular tracking is underconstrained and prone to ambiguities and errors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(during video tracking)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Future work may incorporate depth predictors or multi-view diffusion models to improve the results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The approach has the potential to generate large-scale 4D motion data for training and evaluation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775" y="1967750"/>
            <a:ext cx="16654450" cy="61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34ba1c157b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4ba1c157b0_0_0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Motivation &amp;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4ba1c157b0_0_0"/>
          <p:cNvSpPr txBox="1"/>
          <p:nvPr/>
        </p:nvSpPr>
        <p:spPr>
          <a:xfrm>
            <a:off x="654000" y="1447800"/>
            <a:ext cx="169800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Character animation is essential in movies, games, VR, and robotics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Motion capture is expensive and requires professional studios and actors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Manual animation demands frame-by-frame efforts, which is inefficient and time-consuming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Collecting large-scale realistic and diverse human motions is extremely difficult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Existing data-driven approaches depend on limited 4D MoCap datasets, which lack generalization ability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-US" sz="3000"/>
              <a:t>How can we generate realistic and natural motions for static 3D humanoid meshes without relying on massive MoCap data?</a:t>
            </a:r>
            <a:endParaRPr b="1" i="0" sz="30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82c8e9774b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82c8e9774b_0_6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Motivation &amp;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82c8e9774b_0_6"/>
          <p:cNvSpPr txBox="1"/>
          <p:nvPr/>
        </p:nvSpPr>
        <p:spPr>
          <a:xfrm>
            <a:off x="654000" y="1447800"/>
            <a:ext cx="169800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Does not rely on expensive motion capture, achieving low cost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Leverages the rich priors of VDM-based motion generation for diverse motions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Enables applications in games, virtual humans, films, and interactive experiences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08" name="Google Shape;108;g382c8e9774b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650" y="3687300"/>
            <a:ext cx="12873125" cy="64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63ae33cee2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63ae33cee2_0_26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Method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63ae33cee2_0_26"/>
          <p:cNvSpPr txBox="1"/>
          <p:nvPr/>
        </p:nvSpPr>
        <p:spPr>
          <a:xfrm>
            <a:off x="0" y="1447800"/>
            <a:ext cx="182880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Take a </a:t>
            </a:r>
            <a:r>
              <a:rPr b="1" lang="en-US" sz="3000"/>
              <a:t>static mesh</a:t>
            </a:r>
            <a:r>
              <a:rPr lang="en-US" sz="3000"/>
              <a:t> and a </a:t>
            </a:r>
            <a:r>
              <a:rPr b="1" lang="en-US" sz="3000"/>
              <a:t>text prompt</a:t>
            </a:r>
            <a:r>
              <a:rPr lang="en-US" sz="3000"/>
              <a:t> as input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Use </a:t>
            </a:r>
            <a:r>
              <a:rPr b="1" lang="en-US" sz="3000">
                <a:solidFill>
                  <a:schemeClr val="dk1"/>
                </a:solidFill>
              </a:rPr>
              <a:t>VDM to generate a video</a:t>
            </a:r>
            <a:r>
              <a:rPr lang="en-US" sz="3000">
                <a:solidFill>
                  <a:schemeClr val="dk1"/>
                </a:solidFill>
              </a:rPr>
              <a:t> by combining mesh renderings with the text description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Register the mesh to </a:t>
            </a:r>
            <a:r>
              <a:rPr b="1" lang="en-US" sz="3000">
                <a:solidFill>
                  <a:schemeClr val="dk1"/>
                </a:solidFill>
              </a:rPr>
              <a:t>SMPL</a:t>
            </a:r>
            <a:r>
              <a:rPr lang="en-US" sz="3000">
                <a:solidFill>
                  <a:schemeClr val="dk1"/>
                </a:solidFill>
              </a:rPr>
              <a:t> to establish vertex correspondences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Track motion from the generated video by extracting landmarks, silhouette, and dense features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Optimize pose, translation, rotation, and offsets using an MLP with multiple loss terms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Produce an </a:t>
            </a:r>
            <a:r>
              <a:rPr b="1" lang="en-US" sz="3000">
                <a:solidFill>
                  <a:schemeClr val="dk1"/>
                </a:solidFill>
              </a:rPr>
              <a:t>animated mesh</a:t>
            </a:r>
            <a:r>
              <a:rPr lang="en-US" sz="3000">
                <a:solidFill>
                  <a:schemeClr val="dk1"/>
                </a:solidFill>
              </a:rPr>
              <a:t> performing the target motion as output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6" name="Google Shape;116;g363ae33cee2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863" y="5179225"/>
            <a:ext cx="10729680" cy="51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82c8e9774b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82c8e9774b_0_21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Registration &amp; Proxy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2c8e9774b_0_21"/>
          <p:cNvSpPr txBox="1"/>
          <p:nvPr/>
        </p:nvSpPr>
        <p:spPr>
          <a:xfrm>
            <a:off x="351375" y="1818675"/>
            <a:ext cx="36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SMPL Registration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124" name="Google Shape;124;g382c8e9774b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17575"/>
            <a:ext cx="65817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82c8e9774b_0_21"/>
          <p:cNvSpPr txBox="1"/>
          <p:nvPr/>
        </p:nvSpPr>
        <p:spPr>
          <a:xfrm>
            <a:off x="351375" y="5608425"/>
            <a:ext cx="598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SMPL as a Deformation Proxy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126" name="Google Shape;126;g382c8e9774b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700" y="6625788"/>
            <a:ext cx="30194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82c8e9774b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450" y="8108450"/>
            <a:ext cx="524827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82c8e9774b_0_21"/>
          <p:cNvSpPr txBox="1"/>
          <p:nvPr/>
        </p:nvSpPr>
        <p:spPr>
          <a:xfrm>
            <a:off x="7277775" y="2574750"/>
            <a:ext cx="9849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Aligns the skeleton with the mesh joints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Matches the surface with the mesh geometry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9" name="Google Shape;129;g382c8e9774b_0_21"/>
          <p:cNvSpPr txBox="1"/>
          <p:nvPr/>
        </p:nvSpPr>
        <p:spPr>
          <a:xfrm>
            <a:off x="7277775" y="5897775"/>
            <a:ext cx="11010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Each mesh vertex is mapped to its nearest SMPL surface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Each mesh vertex is computed from its SMPL triangle vertices with an added normal offset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Produces a reasonable SMPL proxy for the input mesh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30" name="Google Shape;130;g382c8e9774b_0_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9075" y="8668275"/>
            <a:ext cx="726757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82c8e9774b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82c8e9774b_0_38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Loss Terms</a:t>
            </a:r>
            <a:endParaRPr sz="4500">
              <a:solidFill>
                <a:srgbClr val="EEEEEE"/>
              </a:solidFill>
            </a:endParaRPr>
          </a:p>
        </p:txBody>
      </p:sp>
      <p:sp>
        <p:nvSpPr>
          <p:cNvPr id="137" name="Google Shape;137;g382c8e9774b_0_38"/>
          <p:cNvSpPr txBox="1"/>
          <p:nvPr/>
        </p:nvSpPr>
        <p:spPr>
          <a:xfrm>
            <a:off x="8334338" y="2942600"/>
            <a:ext cx="9953700" cy="6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Binary cross-entropy encourages predicted silhouettes to match the ground truth masks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Dense feature loss enforces semantic correspondence between local regions of the mesh and video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Temporal loss smooths motion trajectories and reduces jitter from noisy landmarks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Exponential loss penalizes unnatural poses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38" name="Google Shape;138;g382c8e9774b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63" y="2205588"/>
            <a:ext cx="65913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82c8e9774b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63" y="3672900"/>
            <a:ext cx="81819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82c8e9774b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363" y="4987350"/>
            <a:ext cx="54578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82c8e9774b_0_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363" y="6407475"/>
            <a:ext cx="45815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82c8e9774b_0_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7" y="7957325"/>
            <a:ext cx="551497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82c8e9774b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82c8e9774b_0_56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Evaluation</a:t>
            </a:r>
            <a:endParaRPr sz="4500">
              <a:solidFill>
                <a:srgbClr val="EEEEEE"/>
              </a:solidFill>
            </a:endParaRPr>
          </a:p>
        </p:txBody>
      </p:sp>
      <p:sp>
        <p:nvSpPr>
          <p:cNvPr id="149" name="Google Shape;149;g382c8e9774b_0_56"/>
          <p:cNvSpPr txBox="1"/>
          <p:nvPr/>
        </p:nvSpPr>
        <p:spPr>
          <a:xfrm>
            <a:off x="6600813" y="2147525"/>
            <a:ext cx="9953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/>
              <a:t>MPJE -&gt; Mean-Per-Joint-Position-Error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PVE -&gt; PerVertex-Error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Accel -&gt; Acceleration Error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SMPlIFY-X* -&gt;  SMPLIFY-X + temporal smoothing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50" name="Google Shape;150;g382c8e9774b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00200"/>
            <a:ext cx="644842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82c8e9774b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350" y="5019350"/>
            <a:ext cx="6206537" cy="34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82c8e9774b_0_56"/>
          <p:cNvSpPr txBox="1"/>
          <p:nvPr/>
        </p:nvSpPr>
        <p:spPr>
          <a:xfrm>
            <a:off x="6600827" y="6057050"/>
            <a:ext cx="116871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/>
              <a:t>Pose prior keeps the motion in correct shape and reduces joint errors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Temporal smoothness keeps the motion stable and prevents jitter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82c8e9774b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82c8e9774b_0_71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Evaluation</a:t>
            </a:r>
            <a:endParaRPr sz="4500">
              <a:solidFill>
                <a:srgbClr val="EEEEEE"/>
              </a:solidFill>
            </a:endParaRPr>
          </a:p>
        </p:txBody>
      </p:sp>
      <p:pic>
        <p:nvPicPr>
          <p:cNvPr id="159" name="Google Shape;159;g382c8e9774b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62750"/>
            <a:ext cx="8781176" cy="56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82c8e9774b_0_71"/>
          <p:cNvSpPr txBox="1"/>
          <p:nvPr/>
        </p:nvSpPr>
        <p:spPr>
          <a:xfrm>
            <a:off x="8588288" y="3764375"/>
            <a:ext cx="99537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• Q1: ”Which motion looks more realistic?”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• Q2: ”Which motion aligns better with the text prompt?”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• Q3: ”Which motion do you prefer overall?”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