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9" r:id="rId3"/>
    <p:sldId id="269" r:id="rId4"/>
    <p:sldId id="277" r:id="rId6"/>
    <p:sldId id="288" r:id="rId7"/>
    <p:sldId id="278" r:id="rId8"/>
    <p:sldId id="282" r:id="rId9"/>
    <p:sldId id="281" r:id="rId10"/>
    <p:sldId id="287" r:id="rId11"/>
    <p:sldId id="285" r:id="rId12"/>
    <p:sldId id="286" r:id="rId13"/>
    <p:sldId id="283" r:id="rId14"/>
    <p:sldId id="271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https://www.youtube.com/watch?v=FrfE3RYSKhk</a:t>
            </a:r>
            <a:endParaRPr lang="en-US" altLang="zh-CN"/>
          </a:p>
          <a:p>
            <a:r>
              <a:rPr lang="en-US" altLang="zh-CN"/>
              <a:t>https://aigc3d.github.io/projects/LAM/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991743"/>
            <a:ext cx="9144000" cy="2387600"/>
          </a:xfrm>
        </p:spPr>
        <p:txBody>
          <a:bodyPr>
            <a:normAutofit fontScale="90000"/>
          </a:bodyPr>
          <a:p>
            <a:r>
              <a:rPr lang="en-US" altLang="zh-CN" sz="4000">
                <a:latin typeface="+mj-ea"/>
              </a:rPr>
              <a:t>LAM: Large Avatar Model for One-shot Animatable Gaussian H</a:t>
            </a:r>
            <a:r>
              <a:rPr lang="en-US" altLang="zh-CN" sz="4000">
                <a:latin typeface="+mj-ea"/>
              </a:rPr>
              <a:t>ead</a:t>
            </a:r>
            <a:br>
              <a:rPr lang="en-US" altLang="zh-CN" sz="4000">
                <a:latin typeface="+mj-ea"/>
              </a:rPr>
            </a:br>
            <a:br>
              <a:rPr lang="en-US" altLang="zh-CN" sz="4000">
                <a:latin typeface="+mj-ea"/>
              </a:rPr>
            </a:br>
            <a:r>
              <a:rPr lang="zh-CN" altLang="en-US" sz="2000">
                <a:latin typeface="+mj-ea"/>
                <a:sym typeface="+mn-ea"/>
              </a:rPr>
              <a:t>(SIGGRAPH 202</a:t>
            </a:r>
            <a:r>
              <a:rPr lang="en-US" altLang="zh-CN" sz="2000">
                <a:latin typeface="+mj-ea"/>
                <a:sym typeface="+mn-ea"/>
              </a:rPr>
              <a:t>5</a:t>
            </a:r>
            <a:r>
              <a:rPr lang="zh-CN" altLang="en-US" sz="2000">
                <a:latin typeface="+mj-ea"/>
                <a:sym typeface="+mn-ea"/>
              </a:rPr>
              <a:t>)</a:t>
            </a:r>
            <a:endParaRPr lang="zh-CN" altLang="en-US" sz="2000">
              <a:latin typeface="+mj-ea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471418"/>
            <a:ext cx="9144000" cy="1655762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en-US" altLang="zh-CN" sz="1600" b="1">
                <a:latin typeface="+mj-ea"/>
                <a:ea typeface="+mj-ea"/>
              </a:rPr>
              <a:t>Authors: </a:t>
            </a:r>
            <a:r>
              <a:rPr lang="en-US" altLang="zh-CN" sz="1600">
                <a:latin typeface="+mj-ea"/>
                <a:ea typeface="+mj-ea"/>
              </a:rPr>
              <a:t>Yisheng He, Xiaodong Gu, Xiaodan Ye, Chao Xu, Zhengyi Zhao, Yuan Dong, Weihao Yuan, Zilong Dong, Liefeng Bo</a:t>
            </a:r>
            <a:endParaRPr lang="en-US" altLang="zh-CN" sz="1600">
              <a:latin typeface="+mj-ea"/>
              <a:ea typeface="+mj-ea"/>
            </a:endParaRPr>
          </a:p>
          <a:p>
            <a:pPr algn="l"/>
            <a:r>
              <a:rPr lang="en-US" altLang="zh-CN" sz="1600" b="1">
                <a:latin typeface="+mj-ea"/>
                <a:ea typeface="+mj-ea"/>
              </a:rPr>
              <a:t>Affiliation: </a:t>
            </a:r>
            <a:r>
              <a:rPr lang="en-US" altLang="zh-CN" sz="1600">
                <a:latin typeface="+mj-ea"/>
                <a:ea typeface="+mj-ea"/>
              </a:rPr>
              <a:t>Tongyi Lab, Alibaba Group China</a:t>
            </a:r>
            <a:endParaRPr lang="en-US" altLang="zh-CN" sz="1600" b="1">
              <a:latin typeface="+mj-ea"/>
              <a:ea typeface="+mj-ea"/>
            </a:endParaRPr>
          </a:p>
          <a:p>
            <a:pPr algn="r"/>
            <a:r>
              <a:rPr lang="en-US" altLang="zh-CN" sz="1600">
                <a:latin typeface="+mj-ea"/>
                <a:ea typeface="+mj-ea"/>
                <a:sym typeface="+mn-ea"/>
              </a:rPr>
              <a:t>DU XIAN</a:t>
            </a:r>
            <a:endParaRPr lang="en-US" altLang="zh-CN" sz="1600">
              <a:latin typeface="+mj-ea"/>
              <a:ea typeface="+mj-ea"/>
              <a:sym typeface="+mn-ea"/>
            </a:endParaRPr>
          </a:p>
          <a:p>
            <a:pPr algn="r"/>
            <a:r>
              <a:rPr lang="en-US" altLang="zh-CN" sz="1600">
                <a:latin typeface="+mj-ea"/>
                <a:ea typeface="+mj-ea"/>
                <a:sym typeface="+mn-ea"/>
              </a:rPr>
              <a:t>2025-08-19</a:t>
            </a:r>
            <a:endParaRPr lang="en-US" altLang="zh-CN" sz="1600">
              <a:latin typeface="+mj-ea"/>
              <a:ea typeface="+mj-ea"/>
              <a:sym typeface="+mn-ea"/>
            </a:endParaRPr>
          </a:p>
          <a:p>
            <a:pPr algn="r"/>
            <a:r>
              <a:rPr lang="en-US" altLang="zh-CN" sz="1600">
                <a:latin typeface="+mj-ea"/>
                <a:ea typeface="+mj-ea"/>
                <a:sym typeface="+mn-ea"/>
              </a:rPr>
              <a:t>Dept. of AI - CGL</a:t>
            </a:r>
            <a:endParaRPr lang="en-US" altLang="zh-CN" sz="1600">
              <a:latin typeface="+mj-ea"/>
              <a:ea typeface="+mj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b="1"/>
              <a:t>More Applications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en-US" altLang="zh-CN" b="1">
                <a:sym typeface="+mn-ea"/>
              </a:rPr>
              <a:t>Style Editing: </a:t>
            </a:r>
            <a:br>
              <a:rPr lang="en-US" altLang="zh-CN">
                <a:sym typeface="+mn-ea"/>
              </a:rPr>
            </a:br>
            <a:r>
              <a:rPr lang="en-US" altLang="zh-CN">
                <a:sym typeface="+mn-ea"/>
              </a:rPr>
              <a:t>Modify avatars (e.g., age, cartoon style) </a:t>
            </a:r>
            <a:br>
              <a:rPr lang="en-US" altLang="zh-CN">
                <a:sym typeface="+mn-ea"/>
              </a:rPr>
            </a:br>
            <a:r>
              <a:rPr lang="en-US" altLang="zh-CN">
                <a:sym typeface="+mn-ea"/>
              </a:rPr>
              <a:t>using image-to-image translation, </a:t>
            </a:r>
            <a:br>
              <a:rPr lang="en-US" altLang="zh-CN">
                <a:sym typeface="+mn-ea"/>
              </a:rPr>
            </a:br>
            <a:r>
              <a:rPr lang="en-US" altLang="zh-CN">
                <a:sym typeface="+mn-ea"/>
              </a:rPr>
              <a:t>then reconstruct with LAM.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/>
          </a:p>
          <a:p>
            <a:r>
              <a:rPr lang="en-US" altLang="zh-CN"/>
              <a:t>                                                             </a:t>
            </a:r>
            <a:r>
              <a:rPr lang="en-US" altLang="zh-CN" b="1"/>
              <a:t>Text-to-Animatable Avatar: </a:t>
            </a:r>
            <a:br>
              <a:rPr lang="en-US" altLang="zh-CN"/>
            </a:br>
            <a:r>
              <a:rPr lang="en-US" altLang="zh-CN"/>
              <a:t>                                                              Generate avatars from text prompts </a:t>
            </a:r>
            <a:br>
              <a:rPr lang="en-US" altLang="zh-CN"/>
            </a:br>
            <a:r>
              <a:rPr lang="en-US" altLang="zh-CN"/>
              <a:t>                                                              via Stable Diffusion + LAM.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" y="3602990"/>
            <a:ext cx="5207635" cy="2646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895" y="608330"/>
            <a:ext cx="5813425" cy="37579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b="1">
                <a:sym typeface="+mn-ea"/>
              </a:rPr>
              <a:t>Conclusions and Limitations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altLang="zh-CN" sz="1600"/>
              <a:t>Conclusions:​​</a:t>
            </a:r>
            <a:endParaRPr lang="en-US" altLang="zh-CN" sz="1600"/>
          </a:p>
          <a:p>
            <a:pPr lvl="1"/>
            <a:r>
              <a:rPr lang="en-US" altLang="zh-CN" sz="1420"/>
              <a:t>Novel one-shot animatable Gaussian head model with Transformer core.</a:t>
            </a:r>
            <a:endParaRPr lang="en-US" altLang="zh-CN" sz="1420"/>
          </a:p>
          <a:p>
            <a:pPr lvl="1"/>
            <a:r>
              <a:rPr lang="en-US" altLang="zh-CN" sz="1420"/>
              <a:t>Uses FLAME point-cloud, multi-scale cross-attention, unified space for efficient reconstruction.</a:t>
            </a:r>
            <a:endParaRPr lang="en-US" altLang="zh-CN" sz="1420"/>
          </a:p>
          <a:p>
            <a:pPr lvl="1"/>
            <a:r>
              <a:rPr lang="en-US" altLang="zh-CN" sz="1420"/>
              <a:t>Real-time rendering on mobile via existing pipelines.</a:t>
            </a:r>
            <a:endParaRPr lang="en-US" altLang="zh-CN" sz="1420"/>
          </a:p>
          <a:p>
            <a:pPr lvl="1"/>
            <a:r>
              <a:rPr lang="en-US" altLang="zh-CN" sz="1420"/>
              <a:t>Supports text-to-avatar &amp; single-image style editing.</a:t>
            </a:r>
            <a:endParaRPr lang="en-US" altLang="zh-CN" sz="1420"/>
          </a:p>
          <a:p>
            <a:endParaRPr lang="en-US" altLang="zh-CN" sz="1600"/>
          </a:p>
          <a:p>
            <a:r>
              <a:rPr lang="en-US" altLang="zh-CN" sz="1600"/>
              <a:t>​​Limitations:​​</a:t>
            </a:r>
            <a:endParaRPr lang="en-US" altLang="zh-CN" sz="1600"/>
          </a:p>
          <a:p>
            <a:pPr lvl="1"/>
            <a:r>
              <a:rPr lang="en-US" altLang="zh-CN" sz="1420"/>
              <a:t>FLAME-dependent (e.g., no tongue movement).</a:t>
            </a:r>
            <a:endParaRPr lang="en-US" altLang="zh-CN" sz="1420"/>
          </a:p>
          <a:p>
            <a:pPr lvl="1"/>
            <a:r>
              <a:rPr lang="en-US" altLang="zh-CN" sz="1420"/>
              <a:t>No 2D post-processing </a:t>
            </a:r>
            <a:r>
              <a:rPr lang="en-US" altLang="en-US" sz="1420"/>
              <a:t>→</a:t>
            </a:r>
            <a:r>
              <a:rPr lang="en-US" altLang="zh-CN" sz="1420"/>
              <a:t> misses dynamic details (e.g., wrinkles).</a:t>
            </a:r>
            <a:endParaRPr lang="en-US" altLang="zh-CN" sz="1420"/>
          </a:p>
          <a:p>
            <a:pPr lvl="1"/>
            <a:r>
              <a:rPr lang="en-US" altLang="zh-CN" sz="1420"/>
              <a:t>Limited expression neutrality &amp; single-image challenges.</a:t>
            </a:r>
            <a:endParaRPr lang="en-US" altLang="zh-CN" sz="1420"/>
          </a:p>
          <a:p>
            <a:pPr lvl="1"/>
            <a:r>
              <a:rPr lang="en-US" altLang="zh-CN" sz="1420"/>
              <a:t>FLAME estimation errors impact results.</a:t>
            </a:r>
            <a:endParaRPr lang="en-US" altLang="zh-CN" sz="142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Thanks!</a:t>
            </a:r>
            <a:endParaRPr lang="en-US" altLang="zh-CN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/>
              <a:t>~~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+mj-ea"/>
                <a:sym typeface="+mn-ea"/>
              </a:rPr>
              <a:t>LAM</a:t>
            </a:r>
            <a:endParaRPr lang="en-US" altLang="zh-CN">
              <a:latin typeface="+mj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8330" y="4370070"/>
            <a:ext cx="10934065" cy="1214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/>
          </a:p>
          <a:p>
            <a:r>
              <a:rPr lang="en-US" altLang="zh-CN"/>
              <a:t>LAM creates animatable Gaussian heads with one-shot images in a single forward pass. </a:t>
            </a:r>
            <a:endParaRPr lang="en-US" altLang="zh-CN"/>
          </a:p>
          <a:p>
            <a:br>
              <a:rPr lang="en-US" altLang="zh-CN"/>
            </a:br>
            <a:r>
              <a:rPr lang="en-US" altLang="zh-CN"/>
              <a:t>The reconstructed Gaussian avatar can be reenacted and rendered on various platforms in real time.</a:t>
            </a:r>
            <a:endParaRPr lang="en-US" altLang="zh-CN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1313815"/>
            <a:ext cx="10934065" cy="2936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b="1"/>
              <a:t>Introduction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en-US" altLang="zh-CN" sz="2000" b="1"/>
              <a:t>Research Background: </a:t>
            </a:r>
            <a:endParaRPr lang="en-US" altLang="zh-CN" sz="2000" b="1"/>
          </a:p>
          <a:p>
            <a:pPr lvl="1"/>
            <a:r>
              <a:rPr lang="en-US" altLang="zh-CN" sz="1800"/>
              <a:t>Reconstructing animatable 3D head avatars from a single image is critical for applications like VR, gaming, and video conferencing.</a:t>
            </a:r>
            <a:endParaRPr lang="en-US" altLang="zh-CN" sz="1800"/>
          </a:p>
          <a:p>
            <a:r>
              <a:rPr lang="en-US" altLang="zh-CN" sz="2000" b="1"/>
              <a:t>Limitations of Existing Methods:</a:t>
            </a:r>
            <a:endParaRPr lang="en-US" altLang="zh-CN" sz="2000" b="1"/>
          </a:p>
          <a:p>
            <a:pPr lvl="1"/>
            <a:r>
              <a:rPr lang="en-US" altLang="zh-CN" sz="1800" b="1"/>
              <a:t>2D methods:</a:t>
            </a:r>
            <a:r>
              <a:rPr lang="en-US" altLang="zh-CN" sz="1800"/>
              <a:t> Lack 3D consistency; slow rendering.</a:t>
            </a:r>
            <a:endParaRPr lang="en-US" altLang="zh-CN" sz="1800"/>
          </a:p>
          <a:p>
            <a:pPr lvl="1"/>
            <a:r>
              <a:rPr lang="en-US" altLang="zh-CN" sz="1800" b="1"/>
              <a:t>NeRF-based 3D methods:</a:t>
            </a:r>
            <a:r>
              <a:rPr lang="en-US" altLang="zh-CN" sz="1800"/>
              <a:t> Require extensive optimization; slow rendering.</a:t>
            </a:r>
            <a:endParaRPr lang="en-US" altLang="zh-CN" sz="1800"/>
          </a:p>
          <a:p>
            <a:pPr lvl="1"/>
            <a:r>
              <a:rPr lang="en-US" altLang="zh-CN" sz="1800" b="1"/>
              <a:t>Gaussian Splatting methods:</a:t>
            </a:r>
            <a:r>
              <a:rPr lang="en-US" altLang="zh-CN" sz="1800"/>
              <a:t> Depend on 2D post-processing networks, limiting platform compatibility.</a:t>
            </a:r>
            <a:endParaRPr lang="en-US" altLang="zh-CN" sz="1800"/>
          </a:p>
          <a:p>
            <a:r>
              <a:rPr lang="en-US" altLang="zh-CN" sz="2000" b="1"/>
              <a:t>LAM’s Innovation: </a:t>
            </a:r>
            <a:endParaRPr lang="en-US" altLang="zh-CN" sz="2000" b="1"/>
          </a:p>
          <a:p>
            <a:pPr lvl="1"/>
            <a:r>
              <a:rPr lang="en-US" altLang="zh-CN" sz="1800"/>
              <a:t>Generates animatable Gaussian avatars in one forward pass, enabling real-time animation/rendering on diverse devices (including mobile).</a:t>
            </a:r>
            <a:endParaRPr lang="en-US" altLang="zh-CN" sz="18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en-US" altLang="zh-CN" b="1"/>
              <a:t>Contributions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p>
            <a:pPr marL="342900" indent="-342900">
              <a:buAutoNum type="arabicPeriod"/>
            </a:pPr>
            <a:r>
              <a:rPr lang="en-US" altLang="zh-CN" sz="2400"/>
              <a:t>A large avatar model for one-shot generation of animatable Gaussian heads, with no need for post-processing.</a:t>
            </a:r>
            <a:endParaRPr lang="en-US" altLang="zh-CN" sz="2400"/>
          </a:p>
          <a:p>
            <a:pPr marL="342900" indent="-342900">
              <a:buAutoNum type="arabicPeriod"/>
            </a:pPr>
            <a:endParaRPr lang="en-US" altLang="zh-CN" sz="2400"/>
          </a:p>
          <a:p>
            <a:pPr marL="342900" indent="-342900">
              <a:buAutoNum type="arabicPeriod"/>
            </a:pPr>
            <a:r>
              <a:rPr lang="en-US" altLang="zh-CN" sz="2400"/>
              <a:t>Seamless integration into traditional rendering pipelines, supporting real-time performance across platforms.</a:t>
            </a:r>
            <a:endParaRPr lang="en-US" altLang="zh-CN" sz="2400"/>
          </a:p>
          <a:p>
            <a:pPr marL="342900" indent="-342900">
              <a:buAutoNum type="arabicPeriod"/>
            </a:pPr>
            <a:endParaRPr lang="en-US" altLang="zh-CN" sz="2400"/>
          </a:p>
          <a:p>
            <a:pPr marL="342900" indent="-342900">
              <a:buAutoNum type="arabicPeriod"/>
            </a:pPr>
            <a:r>
              <a:rPr lang="en-US" altLang="zh-CN" sz="2400"/>
              <a:t>Extensions: Text-to-animatable avatar generation and style editing.</a:t>
            </a:r>
            <a:endParaRPr lang="en-US" altLang="zh-CN" sz="2400"/>
          </a:p>
          <a:p>
            <a:pPr marL="342900" indent="-342900">
              <a:buAutoNum type="arabicPeriod"/>
            </a:pPr>
            <a:endParaRPr lang="en-US" altLang="zh-CN" sz="2400"/>
          </a:p>
          <a:p>
            <a:pPr marL="342900" indent="-342900">
              <a:buAutoNum type="arabicPeriod"/>
            </a:pPr>
            <a:r>
              <a:rPr lang="en-US" altLang="zh-CN" sz="2400"/>
              <a:t>State-of-the-art results on benchmark datasets.</a:t>
            </a:r>
            <a:endParaRPr lang="en-US" altLang="zh-CN" sz="2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b="1"/>
              <a:t>Methodology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en-US" altLang="zh-CN" b="1"/>
              <a:t>Core Idea:</a:t>
            </a:r>
            <a:r>
              <a:rPr lang="en-US" altLang="zh-CN"/>
              <a:t>  Reconstruct a </a:t>
            </a:r>
            <a:br>
              <a:rPr lang="en-US" altLang="zh-CN"/>
            </a:br>
            <a:r>
              <a:rPr lang="en-US" altLang="zh-CN">
                <a:sym typeface="+mn-ea"/>
              </a:rPr>
              <a:t>canonical </a:t>
            </a:r>
            <a:r>
              <a:rPr lang="en-US" altLang="zh-CN"/>
              <a:t>Gaussian avatar </a:t>
            </a:r>
            <a:br>
              <a:rPr lang="en-US" altLang="zh-CN"/>
            </a:br>
            <a:r>
              <a:rPr lang="en-US" altLang="zh-CN"/>
              <a:t>using FLAME model priors,</a:t>
            </a:r>
            <a:br>
              <a:rPr lang="en-US" altLang="zh-CN"/>
            </a:br>
            <a:r>
              <a:rPr lang="en-US" altLang="zh-CN"/>
              <a:t>then animate it via </a:t>
            </a:r>
            <a:br>
              <a:rPr lang="en-US" altLang="zh-CN"/>
            </a:br>
            <a:r>
              <a:rPr lang="en-US" altLang="zh-CN"/>
              <a:t>linear blend skinning (LBS).</a:t>
            </a:r>
            <a:endParaRPr lang="en-US" altLang="zh-CN"/>
          </a:p>
          <a:p>
            <a:r>
              <a:rPr lang="en-US" altLang="zh-CN" b="1"/>
              <a:t>Workflow</a:t>
            </a:r>
            <a:r>
              <a:rPr lang="en-US" altLang="zh-CN"/>
              <a:t>:</a:t>
            </a:r>
            <a:endParaRPr lang="en-US" altLang="zh-CN"/>
          </a:p>
          <a:p>
            <a:r>
              <a:rPr lang="en-US" altLang="zh-CN"/>
              <a:t>Extract multi-scale image features using DINO.</a:t>
            </a:r>
            <a:endParaRPr lang="en-US" altLang="zh-CN"/>
          </a:p>
          <a:p>
            <a:r>
              <a:rPr lang="en-US" altLang="zh-CN"/>
              <a:t>Use Transformer with cross-attention to predict Gaussian attributes (color, opacity, scale, rotation) in canonical space, initialized from FLAME vertices.</a:t>
            </a:r>
            <a:endParaRPr lang="en-US" altLang="zh-CN"/>
          </a:p>
          <a:p>
            <a:r>
              <a:rPr lang="en-US" altLang="zh-CN"/>
              <a:t>Animate via FLAME’s LBS and corrective blendshapes.</a:t>
            </a:r>
            <a:endParaRPr lang="en-US" altLang="zh-CN"/>
          </a:p>
          <a:p>
            <a:r>
              <a:rPr lang="en-US" altLang="zh-CN"/>
              <a:t>Render in real time using Gaussian Splatting.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6546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22115" y="608330"/>
            <a:ext cx="7355205" cy="3307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b="1"/>
              <a:t>Technical Details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Canonical Space Reconstruction:</a:t>
            </a:r>
            <a:endParaRPr lang="en-US" altLang="zh-CN"/>
          </a:p>
          <a:p>
            <a:pPr lvl="1"/>
            <a:r>
              <a:rPr lang="en-US" altLang="zh-CN"/>
              <a:t>Unifies pose/expression in a canonical space to simplify animation.</a:t>
            </a:r>
            <a:endParaRPr lang="en-US" altLang="zh-CN"/>
          </a:p>
          <a:p>
            <a:pPr lvl="1"/>
            <a:r>
              <a:rPr lang="en-US" altLang="zh-CN"/>
              <a:t>Uses explicit point clouds initialized from subdivided FLAME vertices for detail preservation.</a:t>
            </a:r>
            <a:endParaRPr lang="en-US" altLang="zh-CN"/>
          </a:p>
          <a:p>
            <a:r>
              <a:rPr lang="en-US" altLang="zh-CN"/>
              <a:t>Transformer Architecture:</a:t>
            </a:r>
            <a:endParaRPr lang="en-US" altLang="zh-CN"/>
          </a:p>
          <a:p>
            <a:pPr lvl="1"/>
            <a:r>
              <a:rPr lang="en-US" altLang="zh-CN"/>
              <a:t>Cross-attention between FLAME vertex features and multi-scale image features to enhance texture/shape fidelity.</a:t>
            </a:r>
            <a:endParaRPr lang="en-US" altLang="zh-CN"/>
          </a:p>
          <a:p>
            <a:r>
              <a:rPr lang="en-US" altLang="zh-CN"/>
              <a:t>Animation Pipeline: </a:t>
            </a:r>
            <a:endParaRPr lang="en-US" altLang="zh-CN"/>
          </a:p>
          <a:p>
            <a:pPr lvl="1"/>
            <a:r>
              <a:rPr lang="en-US" altLang="zh-CN"/>
              <a:t>Leverages FLAME’s LBS and blendshapes, avoiding extra neural networks.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en-US" altLang="zh-CN" b="1"/>
              <a:t>Experiments 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Datasets: </a:t>
            </a:r>
            <a:endParaRPr lang="en-US" altLang="zh-CN"/>
          </a:p>
          <a:p>
            <a:pPr lvl="1"/>
            <a:r>
              <a:rPr lang="en-US" altLang="zh-CN"/>
              <a:t>VFHQ and HDTF.</a:t>
            </a:r>
            <a:endParaRPr lang="en-US" altLang="zh-CN"/>
          </a:p>
          <a:p>
            <a:r>
              <a:rPr lang="en-US" altLang="zh-CN"/>
              <a:t>Metrics: </a:t>
            </a:r>
            <a:endParaRPr lang="en-US" altLang="zh-CN"/>
          </a:p>
          <a:p>
            <a:pPr lvl="1"/>
            <a:r>
              <a:rPr lang="en-US" altLang="zh-CN">
                <a:sym typeface="+mn-ea"/>
              </a:rPr>
              <a:t>Image Quality:</a:t>
            </a:r>
            <a:endParaRPr lang="en-US" altLang="zh-CN"/>
          </a:p>
          <a:p>
            <a:pPr lvl="2"/>
            <a:r>
              <a:rPr lang="en-US" altLang="zh-CN"/>
              <a:t>PSNR, SSIM, LPIPS</a:t>
            </a:r>
            <a:endParaRPr lang="en-US" altLang="zh-CN"/>
          </a:p>
          <a:p>
            <a:pPr lvl="1"/>
            <a:r>
              <a:rPr lang="en-US" altLang="zh-CN">
                <a:sym typeface="+mn-ea"/>
              </a:rPr>
              <a:t>Identity Consistency</a:t>
            </a:r>
            <a:r>
              <a:rPr lang="en-US" altLang="zh-CN" sz="1600"/>
              <a:t>:</a:t>
            </a:r>
            <a:endParaRPr lang="en-US" altLang="zh-CN"/>
          </a:p>
          <a:p>
            <a:pPr lvl="2"/>
            <a:r>
              <a:rPr lang="en-US" altLang="zh-CN"/>
              <a:t>CSIM</a:t>
            </a:r>
            <a:endParaRPr lang="en-US" altLang="zh-CN"/>
          </a:p>
          <a:p>
            <a:pPr lvl="1"/>
            <a:r>
              <a:rPr lang="en-US" altLang="zh-CN">
                <a:sym typeface="+mn-ea"/>
              </a:rPr>
              <a:t>Expression/Pose Accuracy:</a:t>
            </a:r>
            <a:endParaRPr lang="en-US" altLang="zh-CN"/>
          </a:p>
          <a:p>
            <a:pPr lvl="2"/>
            <a:r>
              <a:rPr lang="en-US" altLang="zh-CN"/>
              <a:t>AED/APD/AKD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020" y="608330"/>
            <a:ext cx="6591300" cy="2914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070" y="3522980"/>
            <a:ext cx="65722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en-US" altLang="zh-CN" b="1"/>
              <a:t>Experiments – Speed &amp; Deployment</a:t>
            </a:r>
            <a:endParaRPr lang="en-US" altLang="zh-CN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Rendering Speed:</a:t>
            </a:r>
            <a:endParaRPr lang="en-US" altLang="zh-CN"/>
          </a:p>
          <a:p>
            <a:pPr lvl="1"/>
            <a:r>
              <a:rPr lang="en-US" altLang="zh-CN"/>
              <a:t>280.96 FPS on A100 GPU (vs. GAGAvatar’s 67.12 FPS).</a:t>
            </a:r>
            <a:endParaRPr lang="en-US" altLang="zh-CN"/>
          </a:p>
          <a:p>
            <a:pPr lvl="1"/>
            <a:r>
              <a:rPr lang="en-US" altLang="zh-CN"/>
              <a:t>Real-time on mobile (120 FPS on iPhone 16, 35 FPS on Xiaomi 14).</a:t>
            </a:r>
            <a:endParaRPr lang="en-US" altLang="zh-CN"/>
          </a:p>
          <a:p>
            <a:r>
              <a:rPr lang="en-US" altLang="zh-CN"/>
              <a:t>Deployment: </a:t>
            </a:r>
            <a:endParaRPr lang="en-US" altLang="zh-CN"/>
          </a:p>
          <a:p>
            <a:pPr lvl="1"/>
            <a:r>
              <a:rPr lang="en-US" altLang="zh-CN"/>
              <a:t>WebGL-based implementation for cross-platform compatibility (web browsers, mobile).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" y="4690110"/>
            <a:ext cx="10968355" cy="1559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Ablation Studies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/>
          <a:p>
            <a:endParaRPr lang="en-US" altLang="zh-CN" b="1"/>
          </a:p>
          <a:p>
            <a:endParaRPr lang="en-US" altLang="zh-CN" b="1"/>
          </a:p>
          <a:p>
            <a:r>
              <a:rPr lang="en-US" altLang="zh-CN" b="1"/>
              <a:t>Effect of Different Number of Gaussian Points.</a:t>
            </a:r>
            <a:endParaRPr lang="en-US" altLang="zh-CN" b="1"/>
          </a:p>
          <a:p>
            <a:pPr lvl="1"/>
            <a:r>
              <a:rPr lang="en-US" altLang="zh-CN" b="1"/>
              <a:t>80K </a:t>
            </a:r>
            <a:r>
              <a:rPr lang="en-US" altLang="zh-CN"/>
              <a:t>points provide optimal balance between detail (hair, mustache) and speed (280.96 FPS).</a:t>
            </a:r>
            <a:endParaRPr lang="en-US" altLang="zh-CN"/>
          </a:p>
          <a:p>
            <a:r>
              <a:rPr lang="en-US" altLang="zh-CN" b="1"/>
              <a:t>Effect of Query Representation. </a:t>
            </a:r>
            <a:endParaRPr lang="en-US" altLang="zh-CN" b="1"/>
          </a:p>
          <a:p>
            <a:pPr lvl="1"/>
            <a:r>
              <a:rPr lang="en-US" altLang="zh-CN"/>
              <a:t>Point-based queries outperform </a:t>
            </a:r>
            <a:r>
              <a:rPr lang="en-US" altLang="zh-CN" b="1"/>
              <a:t>triplane</a:t>
            </a:r>
            <a:r>
              <a:rPr lang="en-US" altLang="zh-CN"/>
              <a:t>-based methods with the same point count.</a:t>
            </a:r>
            <a:endParaRPr lang="en-US" altLang="zh-CN"/>
          </a:p>
          <a:p>
            <a:r>
              <a:rPr lang="en-US" altLang="zh-CN" b="1">
                <a:sym typeface="+mn-ea"/>
              </a:rPr>
              <a:t>Effect of Canonical Space Generation</a:t>
            </a:r>
            <a:r>
              <a:rPr lang="en-US" altLang="zh-CN" b="1"/>
              <a:t>.</a:t>
            </a:r>
            <a:endParaRPr lang="en-US" altLang="zh-CN" b="1"/>
          </a:p>
          <a:p>
            <a:pPr lvl="1"/>
            <a:r>
              <a:rPr lang="en-US" altLang="zh-CN"/>
              <a:t>Unified canonical space simplifies reconstruction and improves animation quality.</a:t>
            </a:r>
            <a:endParaRPr lang="en-US" altLang="zh-CN"/>
          </a:p>
          <a:p>
            <a:r>
              <a:rPr lang="en-US" altLang="zh-CN" b="1">
                <a:sym typeface="+mn-ea"/>
              </a:rPr>
              <a:t>Effect of Cross-Attention on Image Features</a:t>
            </a:r>
            <a:r>
              <a:rPr lang="en-US" altLang="zh-CN" b="1"/>
              <a:t>.</a:t>
            </a:r>
            <a:endParaRPr lang="en-US" altLang="zh-CN" b="1"/>
          </a:p>
          <a:p>
            <a:pPr lvl="1"/>
            <a:r>
              <a:rPr lang="en-US" altLang="zh-CN"/>
              <a:t>Direct image feature cross-attention enhances texture and shape fidelity over </a:t>
            </a:r>
            <a:r>
              <a:rPr lang="en-US" altLang="zh-CN" b="1"/>
              <a:t>painted </a:t>
            </a:r>
            <a:r>
              <a:rPr lang="en-US" altLang="zh-CN"/>
              <a:t>features.</a:t>
            </a:r>
            <a:endParaRPr lang="en-US" alt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60" y="608330"/>
            <a:ext cx="6941185" cy="1911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50623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4131</Words>
  <Application>WPS 演示</Application>
  <PresentationFormat>宽屏</PresentationFormat>
  <Paragraphs>135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250623</vt:lpstr>
      <vt:lpstr>LAM: Large Avatar Model for One-shot Animatable Gaussian Head  (SIGGRAPH 2025)</vt:lpstr>
      <vt:lpstr>LAM</vt:lpstr>
      <vt:lpstr>1-Background</vt:lpstr>
      <vt:lpstr>PowerPoint 演示文稿</vt:lpstr>
      <vt:lpstr>2-Methodology</vt:lpstr>
      <vt:lpstr>2-Methodology</vt:lpstr>
      <vt:lpstr>2-1-Canonical Gaussian Head Avatar Generation</vt:lpstr>
      <vt:lpstr>PowerPoint 演示文稿</vt:lpstr>
      <vt:lpstr>PowerPoint 演示文稿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Text-based Animatable 3D Avatars with Morphable Model Alignment</dc:title>
  <dc:creator/>
  <cp:lastModifiedBy>穆图瑜阳</cp:lastModifiedBy>
  <cp:revision>127</cp:revision>
  <dcterms:created xsi:type="dcterms:W3CDTF">2025-06-23T08:04:00Z</dcterms:created>
  <dcterms:modified xsi:type="dcterms:W3CDTF">2025-08-18T17:50:30Z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B75C98F4C40948689CB49D1002CA5FAC</vt:lpwstr>
  </property>
</Properties>
</file>