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Noto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i7Oy025wxLfcYkn2+tgHT9Ugx3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-regular.fntdata"/><Relationship Id="rId11" Type="http://schemas.openxmlformats.org/officeDocument/2006/relationships/slide" Target="slides/slide7.xml"/><Relationship Id="rId22" Type="http://schemas.openxmlformats.org/officeDocument/2006/relationships/font" Target="fonts/NotoSans-italic.fntdata"/><Relationship Id="rId10" Type="http://schemas.openxmlformats.org/officeDocument/2006/relationships/slide" Target="slides/slide6.xml"/><Relationship Id="rId21" Type="http://schemas.openxmlformats.org/officeDocument/2006/relationships/font" Target="fonts/NotoSans-bold.fntdata"/><Relationship Id="rId13" Type="http://schemas.openxmlformats.org/officeDocument/2006/relationships/slide" Target="slides/slide9.xml"/><Relationship Id="rId24" Type="http://customschemas.google.com/relationships/presentationmetadata" Target="metadata"/><Relationship Id="rId12" Type="http://schemas.openxmlformats.org/officeDocument/2006/relationships/slide" Target="slides/slide8.xml"/><Relationship Id="rId23" Type="http://schemas.openxmlformats.org/officeDocument/2006/relationships/font" Target="fonts/NotoSans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ko-KR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75f0ee1233_0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375f0ee1233_0_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375f0ee1233_0_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75f0ee1233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375f0ee1233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75f0ee1233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75f0ee1233_0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75f0ee1233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75f0ee1233_0_1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75f0ee1233_0_1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g375f0ee1233_0_1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375f0ee1233_0_1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75f0ee1233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75f0ee1233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75f0ee1233_0_1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75f0ee1233_0_1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375f0ee1233_0_1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75f0ee1233_0_1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5f0ee123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375f0ee123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375f0ee123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75f0ee123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375f0ee123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75f0ee1233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5f0ee1233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75f0ee1233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75f0ee1233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5f0ee1233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75f0ee1233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75f0ee1233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5f0ee1233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75f0ee1233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75f0ee1233_0_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75f0ee1233_0_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75f0ee1233_0_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375f0ee1233_0_1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5f0ee1233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375f0ee1233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375f0ee1233_0_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세로 텍스트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세로 제목 및 텍스트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콘텐츠 2개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비교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만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콘텐츠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캡션 있는 그림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b="0" i="0" sz="4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8206E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443872" y="2290714"/>
            <a:ext cx="9304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3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Paper Review</a:t>
            </a:r>
            <a:endParaRPr b="0" i="0" sz="32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75f0ee1233_0_96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5" name="Google Shape;175;g375f0ee1233_0_96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Results: Visual Results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76" name="Google Shape;176;g375f0ee1233_0_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737" y="1318388"/>
            <a:ext cx="5792851" cy="2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g375f0ee1233_0_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38" y="3786875"/>
            <a:ext cx="5795181" cy="216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375f0ee1233_0_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3563" y="2536026"/>
            <a:ext cx="5695611" cy="213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75f0ee1233_0_111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5" name="Google Shape;185;g375f0ee1233_0_111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Results: Visual Comparison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86" name="Google Shape;186;g375f0ee1233_0_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913" y="1580251"/>
            <a:ext cx="8372475" cy="340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375f0ee1233_0_111"/>
          <p:cNvSpPr txBox="1"/>
          <p:nvPr/>
        </p:nvSpPr>
        <p:spPr>
          <a:xfrm>
            <a:off x="2561925" y="5337600"/>
            <a:ext cx="64344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연구 </a:t>
            </a: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방법이 각 프레임의 키포즈(빨간색)와 관절 궤적(녹색)을 가장 정확하게 준수하여 예상한 모션을 생성하는 반면, 다른 방법들은 부정확한 관절 궤적이나 키포즈 편차로 인해 예상과 다른 모션을 생성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75f0ee1233_0_136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94" name="Google Shape;194;g375f0ee1233_0_136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Results: Impact of Conditions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5" name="Google Shape;195;g375f0ee1233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250" y="1166400"/>
            <a:ext cx="5739950" cy="54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75f0ee1233_0_136"/>
          <p:cNvSpPr txBox="1"/>
          <p:nvPr/>
        </p:nvSpPr>
        <p:spPr>
          <a:xfrm>
            <a:off x="6473930" y="2775759"/>
            <a:ext cx="50997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왼쪽부터 오른쪽으로 "Walk" 액션 단어만 입력한 기본 모션에서 시작하여 새로운 키포즈 제공, 궤적 방향 변경(전진→후진), 마지막으로 액션 단어를 "Jump"로 변경하는 각 단계에서 생성되는 모션이 해당 조건 변화에 정확히 반응하며 적응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5f0ee1233_0_143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3" name="Google Shape;203;g375f0ee1233_0_143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Applications</a:t>
            </a: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: 3D Editing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04" name="Google Shape;204;g375f0ee1233_0_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550" y="1225526"/>
            <a:ext cx="416242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75f0ee1233_0_143"/>
          <p:cNvSpPr txBox="1"/>
          <p:nvPr/>
        </p:nvSpPr>
        <p:spPr>
          <a:xfrm>
            <a:off x="5922130" y="2159759"/>
            <a:ext cx="50997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그림 설명: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(a) 실제 손그림 스토리보드를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(b) 전처리하여 2D 관절점과 궤적을 추출한 후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(c) Sketch2Anim으로 3D 애니메이션을 생성하고, 사용자가 불만족할 경우 생성된 3D 궤적을 직접 드래그하여 편집하면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(d) 새로운 조건에 맞는 업데이트된 모션을 재생성할 수 있는 유연한 3D 모션 편집 기능을 함께 제공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5f0ee1233_0_152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2" name="Google Shape;212;g375f0ee1233_0_152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Applications: Joint Detection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3" name="Google Shape;213;g375f0ee1233_0_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9925" y="1205801"/>
            <a:ext cx="4045788" cy="553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75f0ee1233_0_167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0" name="Google Shape;220;g375f0ee1233_0_167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Limitations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1" name="Google Shape;221;g375f0ee1233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200" y="1477700"/>
            <a:ext cx="4945975" cy="4720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g375f0ee1233_0_167"/>
          <p:cNvSpPr txBox="1"/>
          <p:nvPr/>
        </p:nvSpPr>
        <p:spPr>
          <a:xfrm>
            <a:off x="6473930" y="2775759"/>
            <a:ext cx="50997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(a) 골프 동작에서 캐릭터-객체 상호작용을 고려하지 않아 두 손이 골프클럽을 잡지 못한 채 분리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(b) 물리적 제약조건이 없어 물구나무서기 동작에서 발 궤적은 정확하지만 몸체가 접히고 공중에 떠 있는 비현실적인 자세가 생성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75f0ee1233_0_0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95" name="Google Shape;95;g375f0ee123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7800" y="654538"/>
            <a:ext cx="7252457" cy="5676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1"/>
            <a:ext cx="12192000" cy="1013988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Background and Current Challenges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489668" y="1679992"/>
            <a:ext cx="11702332" cy="1820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ko-KR" sz="1400" u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▶</a:t>
            </a:r>
            <a:r>
              <a:rPr lang="ko-KR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전통 방식: 3D 애니메이션 제작에서는 스토리보드 스케치를 보고 애니메이터가 상상으로 3D 키포즈 시퀀스를 구성한 후, Blender 등의 소프트웨어에서 수작업으로 관절을 배치하며 긴 시행착오 과정을 거쳐야 함</a:t>
            </a:r>
            <a:endParaRPr b="0" sz="1400" u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▶ 해당 수작업의 비효율성 </a:t>
            </a:r>
            <a:endParaRPr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Char char="-"/>
            </a:pPr>
            <a:r>
              <a:rPr lang="ko-KR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전문 기술과 수년간의 경험이 필요 </a:t>
            </a:r>
            <a:endParaRPr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gun Gothic"/>
              <a:buChar char="-"/>
            </a:pPr>
            <a:r>
              <a:rPr lang="ko-KR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노동집약적이고 시간소모적2D </a:t>
            </a:r>
            <a:endParaRPr b="0" sz="1400" u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3235" y="1235947"/>
            <a:ext cx="87529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◎ </a:t>
            </a:r>
            <a:r>
              <a:rPr lang="ko-KR" sz="1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실제 Animator들이 작업하는 방식</a:t>
            </a:r>
            <a:endParaRPr sz="18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50" y="3447800"/>
            <a:ext cx="3926925" cy="28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5863005" y="3662534"/>
            <a:ext cx="50997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연구 핵심 아이디어: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2D 스케치의 키포즈, 궤적, 액션 단어를 입력받아 전문가의 수작업 없이도 고품질 3D 모션을 자동 생성이 가능한가?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-KR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스토리보드에서 3D 애니메이션으로 직접 변환하는 자동화된 방법에 대한 수요가 높음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75f0ee1233_0_16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3" name="Google Shape;113;g375f0ee1233_0_16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Overview of Sketch2Anim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4" name="Google Shape;114;g375f0ee1233_0_16"/>
          <p:cNvSpPr txBox="1"/>
          <p:nvPr/>
        </p:nvSpPr>
        <p:spPr>
          <a:xfrm>
            <a:off x="817850" y="5179975"/>
            <a:ext cx="1038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Sketch2Anim은 2D-3D domain gap 문제를 해결하기 위해 두 개의 핵심 모듈로 구성,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훈련 시에는 정보가 풍부한 3D 조건을 사용하고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추론 시에는 practical한 2D 입력을 seamlessly 처리할 수 있도록 하는 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36550" lvl="0" marL="457200" marR="0" rtl="0" algn="ctr">
              <a:spcBef>
                <a:spcPts val="0"/>
              </a:spcBef>
              <a:spcAft>
                <a:spcPts val="0"/>
              </a:spcAft>
              <a:buClr>
                <a:srgbClr val="0F4861"/>
              </a:buClr>
              <a:buSzPts val="1700"/>
              <a:buFont typeface="Noto Sans"/>
              <a:buAutoNum type="arabicParenR"/>
            </a:pPr>
            <a:r>
              <a:rPr b="1"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Neural mapper</a:t>
            </a: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와 2) </a:t>
            </a:r>
            <a:r>
              <a:rPr b="1"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Multi-conditional motion generator</a:t>
            </a: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 구조를 제안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15" name="Google Shape;115;g375f0ee123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800" y="1237899"/>
            <a:ext cx="9656404" cy="3718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5f0ee1233_0_28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2" name="Google Shape;122;g375f0ee1233_0_28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Storyboard with Input/Output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23" name="Google Shape;123;g375f0ee1233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25" y="2323838"/>
            <a:ext cx="410527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75f0ee1233_0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5100" y="1284625"/>
            <a:ext cx="5354699" cy="52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375f0ee1233_0_28"/>
          <p:cNvSpPr/>
          <p:nvPr/>
        </p:nvSpPr>
        <p:spPr>
          <a:xfrm>
            <a:off x="9232675" y="3074275"/>
            <a:ext cx="1359900" cy="394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6" name="Google Shape;126;g375f0ee1233_0_28"/>
          <p:cNvSpPr txBox="1"/>
          <p:nvPr/>
        </p:nvSpPr>
        <p:spPr>
          <a:xfrm>
            <a:off x="10641598" y="2691451"/>
            <a:ext cx="101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Noto Sans"/>
                <a:ea typeface="Noto Sans"/>
                <a:cs typeface="Noto Sans"/>
                <a:sym typeface="Noto Sans"/>
              </a:rPr>
              <a:t>길이에 따라 다르지만, 좌표점이 t_r개 만큼 있다고 가정</a:t>
            </a:r>
            <a:endParaRPr/>
          </a:p>
        </p:txBody>
      </p:sp>
      <p:sp>
        <p:nvSpPr>
          <p:cNvPr id="127" name="Google Shape;127;g375f0ee1233_0_28"/>
          <p:cNvSpPr/>
          <p:nvPr/>
        </p:nvSpPr>
        <p:spPr>
          <a:xfrm>
            <a:off x="8596800" y="4034650"/>
            <a:ext cx="1867500" cy="498000"/>
          </a:xfrm>
          <a:prstGeom prst="rect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8" name="Google Shape;128;g375f0ee1233_0_28"/>
          <p:cNvSpPr txBox="1"/>
          <p:nvPr/>
        </p:nvSpPr>
        <p:spPr>
          <a:xfrm>
            <a:off x="10464298" y="4184601"/>
            <a:ext cx="1014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0000FF"/>
                </a:solidFill>
                <a:latin typeface="Noto Sans"/>
                <a:ea typeface="Noto Sans"/>
                <a:cs typeface="Noto Sans"/>
                <a:sym typeface="Noto Sans"/>
              </a:rPr>
              <a:t>후처리로써 진행, 모션간 seamless한 transition을 위해 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375f0ee1233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2725" y="2493125"/>
            <a:ext cx="7600301" cy="292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75f0ee1233_0_44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6" name="Google Shape;136;g375f0ee1233_0_44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Features and Neural Mapper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" name="Google Shape;137;g375f0ee1233_0_44"/>
          <p:cNvSpPr/>
          <p:nvPr/>
        </p:nvSpPr>
        <p:spPr>
          <a:xfrm>
            <a:off x="4275750" y="2404425"/>
            <a:ext cx="3924900" cy="2174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8" name="Google Shape;138;g375f0ee1233_0_44"/>
          <p:cNvSpPr txBox="1"/>
          <p:nvPr/>
        </p:nvSpPr>
        <p:spPr>
          <a:xfrm>
            <a:off x="4275750" y="2068425"/>
            <a:ext cx="3640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200">
                <a:solidFill>
                  <a:srgbClr val="FF0000"/>
                </a:solidFill>
                <a:latin typeface="Noto Sans"/>
                <a:ea typeface="Noto Sans"/>
                <a:cs typeface="Noto Sans"/>
                <a:sym typeface="Noto Sans"/>
              </a:rPr>
              <a:t>Neural Mapper: 2D &lt;-&gt;3D 왔다갔다</a:t>
            </a:r>
            <a:endParaRPr/>
          </a:p>
        </p:txBody>
      </p:sp>
      <p:pic>
        <p:nvPicPr>
          <p:cNvPr id="139" name="Google Shape;139;g375f0ee1233_0_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325" y="1238175"/>
            <a:ext cx="3805638" cy="21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75f0ee1233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300" y="3637000"/>
            <a:ext cx="2861175" cy="28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5f0ee1233_0_56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7" name="Google Shape;147;g375f0ee1233_0_56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Motion Generator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48" name="Google Shape;148;g375f0ee1233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875" y="1526325"/>
            <a:ext cx="5456325" cy="267443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75f0ee1233_0_56"/>
          <p:cNvSpPr txBox="1"/>
          <p:nvPr/>
        </p:nvSpPr>
        <p:spPr>
          <a:xfrm>
            <a:off x="368880" y="4561234"/>
            <a:ext cx="5099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>
                <a:solidFill>
                  <a:srgbClr val="0F4861"/>
                </a:solidFill>
                <a:latin typeface="Noto Sans"/>
                <a:ea typeface="Noto Sans"/>
                <a:cs typeface="Noto Sans"/>
                <a:sym typeface="Noto Sans"/>
              </a:rPr>
              <a:t>LDM기반의 ControlNet 사용</a:t>
            </a:r>
            <a:endParaRPr sz="1700">
              <a:solidFill>
                <a:srgbClr val="0F486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50" name="Google Shape;150;g375f0ee1233_0_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124" y="1526325"/>
            <a:ext cx="5188225" cy="455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5f0ee1233_0_124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7" name="Google Shape;157;g375f0ee1233_0_124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Dataset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58" name="Google Shape;158;g375f0ee1233_0_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400" y="1271350"/>
            <a:ext cx="6693775" cy="52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75f0ee1233_0_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958" y="2664126"/>
            <a:ext cx="4124325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5f0ee1233_0_84"/>
          <p:cNvSpPr/>
          <p:nvPr/>
        </p:nvSpPr>
        <p:spPr>
          <a:xfrm>
            <a:off x="0" y="1"/>
            <a:ext cx="12192000" cy="1014000"/>
          </a:xfrm>
          <a:prstGeom prst="rect">
            <a:avLst/>
          </a:prstGeom>
          <a:solidFill>
            <a:srgbClr val="78206E"/>
          </a:solidFill>
          <a:ln cap="flat" cmpd="sng" w="19050">
            <a:solidFill>
              <a:srgbClr val="78206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6" name="Google Shape;166;g375f0ee1233_0_84"/>
          <p:cNvSpPr txBox="1"/>
          <p:nvPr/>
        </p:nvSpPr>
        <p:spPr>
          <a:xfrm>
            <a:off x="263234" y="137663"/>
            <a:ext cx="1118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Results: </a:t>
            </a:r>
            <a:r>
              <a:rPr lang="ko-KR" sz="4200">
                <a:solidFill>
                  <a:schemeClr val="lt1"/>
                </a:solidFill>
                <a:latin typeface="Malgun Gothic"/>
                <a:ea typeface="Malgun Gothic"/>
                <a:cs typeface="Malgun Gothic"/>
                <a:sym typeface="Malgun Gothic"/>
              </a:rPr>
              <a:t>Quantitative Analysis</a:t>
            </a:r>
            <a:endParaRPr sz="4200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67" name="Google Shape;167;g375f0ee1233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351" y="1192726"/>
            <a:ext cx="8527403" cy="2562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75f0ee1233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8500" y="3934425"/>
            <a:ext cx="5739951" cy="26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2024-12-01T00:36:51Z</dcterms:created>
  <dc:creator>Myung In Kim</dc:creator>
</cp:coreProperties>
</file>