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hD9vc3Htc3hjWBCLP4c5rpStAO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2c84ef3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72c84ef3f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ba1c157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g34ba1c157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3ae33ce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63ae33cee2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3ae33cee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63ae33cee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3ae33cee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363ae33cee2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3ae33cee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363ae33cee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3ae33cee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63ae33cee2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3ae33cee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63ae33cee2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1300" y="9982200"/>
            <a:ext cx="187833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9100" y="6184900"/>
            <a:ext cx="14998700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89050" y="2413875"/>
            <a:ext cx="14998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6800">
                <a:solidFill>
                  <a:srgbClr val="0C3863"/>
                </a:solidFill>
              </a:rPr>
              <a:t>Intersection-Free Garment Retargeting</a:t>
            </a:r>
            <a:endParaRPr b="1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79600" y="6426200"/>
            <a:ext cx="146177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C3863"/>
                </a:solidFill>
                <a:latin typeface="Arial"/>
                <a:ea typeface="Arial"/>
                <a:cs typeface="Arial"/>
                <a:sym typeface="Arial"/>
              </a:rPr>
              <a:t>Paper Review </a:t>
            </a:r>
            <a:r>
              <a:rPr lang="en-US" sz="2600">
                <a:solidFill>
                  <a:srgbClr val="0C3863"/>
                </a:solidFill>
              </a:rPr>
              <a:t>								</a:t>
            </a:r>
            <a:r>
              <a:rPr b="0" i="0" lang="en-US" sz="2600" u="none" cap="none" strike="noStrike">
                <a:solidFill>
                  <a:srgbClr val="0C3863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2600">
                <a:solidFill>
                  <a:srgbClr val="0C3863"/>
                </a:solidFill>
              </a:rPr>
              <a:t>524211  권초염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72c84ef3f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72c84ef3f4_0_1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Conclusion &amp; Limitations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72c84ef3f4_0_1"/>
          <p:cNvSpPr txBox="1"/>
          <p:nvPr/>
        </p:nvSpPr>
        <p:spPr>
          <a:xfrm>
            <a:off x="606425" y="1907100"/>
            <a:ext cx="169800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/>
              <a:t>Achievements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No Interpenetration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No Training Required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Generalizable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Simulation Ready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Limitations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Skeleton Dependency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Mesh conditions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" y="2362200"/>
            <a:ext cx="16865600" cy="72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73075"/>
            <a:ext cx="18288001" cy="841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4ba1c157b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4ba1c157b0_0_0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Motivation &amp;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4ba1c157b0_0_0"/>
          <p:cNvSpPr txBox="1"/>
          <p:nvPr/>
        </p:nvSpPr>
        <p:spPr>
          <a:xfrm>
            <a:off x="606425" y="1907100"/>
            <a:ext cx="16980000" cy="6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/>
              <a:t>Existing garment retargeting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Most existing methods are designed for human avatars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Only work reliably under small body shape variations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Not suitable for non-human, disconnected, or unrealistic topologies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However, avatars in games and animation are often diverse and unconstrained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There is a strong need for a generalized and automated retargeting method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Goal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Adapt garments to a wide range of non-human avatars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Ensure no self-intersections and no collisions between garment and body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363ae33cee2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63ae33cee2_0_14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Method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363ae33cee2_0_14"/>
          <p:cNvSpPr txBox="1"/>
          <p:nvPr/>
        </p:nvSpPr>
        <p:spPr>
          <a:xfrm>
            <a:off x="606425" y="1907100"/>
            <a:ext cx="16980000" cy="55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/>
              <a:t>Input</a:t>
            </a:r>
            <a:endParaRPr b="1"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Standard humanoid avatar wearing a garment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T</a:t>
            </a:r>
            <a:r>
              <a:rPr lang="en-US" sz="3000"/>
              <a:t>arget avatar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Output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Automatically retargeted garment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P</a:t>
            </a:r>
            <a:r>
              <a:rPr lang="en-US" sz="3000">
                <a:solidFill>
                  <a:schemeClr val="dk1"/>
                </a:solidFill>
              </a:rPr>
              <a:t>reserve design + intersection-free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Si</a:t>
            </a:r>
            <a:r>
              <a:rPr lang="en-US" sz="3000">
                <a:solidFill>
                  <a:schemeClr val="dk1"/>
                </a:solidFill>
              </a:rPr>
              <a:t>mulation-ready for downstream applications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63ae33cee2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63ae33cee2_0_26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Method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363ae33cee2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5" y="5086350"/>
            <a:ext cx="1708785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63ae33cee2_0_26"/>
          <p:cNvSpPr txBox="1"/>
          <p:nvPr/>
        </p:nvSpPr>
        <p:spPr>
          <a:xfrm>
            <a:off x="660350" y="2241375"/>
            <a:ext cx="16980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Skeleton Alignment &amp; Embedding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Progressive Shape Expansion + Collision-aware Optimization</a:t>
            </a:r>
            <a:endParaRPr b="1" sz="31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Garment Refinement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63ae33cee2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63ae33cee2_0_39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Intersection-Free Initialization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63ae33cee2_0_39"/>
          <p:cNvSpPr txBox="1"/>
          <p:nvPr/>
        </p:nvSpPr>
        <p:spPr>
          <a:xfrm>
            <a:off x="660350" y="2241375"/>
            <a:ext cx="16980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Use skeleton-based mapping and local projection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Prevent interpenetration from the initial stage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Adaptive subdivision for stable and smooth deformation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24" name="Google Shape;124;g363ae33cee2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100" y="4290975"/>
            <a:ext cx="8934450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63ae33cee2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63ae33cee2_0_53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Multi-objective Optimization Framework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63ae33cee2_0_53"/>
          <p:cNvSpPr txBox="1"/>
          <p:nvPr/>
        </p:nvSpPr>
        <p:spPr>
          <a:xfrm>
            <a:off x="660350" y="2241375"/>
            <a:ext cx="16980000" cy="5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L_contact : Contact-Aware Optimization 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/>
              <a:t>- Avoiding unrealistic penetration or detachment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L_surf : Surface Consistency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- Maintaining smooth and coherent surface transition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L_pos : Relative Position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- Preserving spatial relation between garment and body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L_fit : Geometric Fitting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- Ensuring close geometric fit to target mesh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L_curve : Curvature &amp; Torsion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- Maintaining natural curvature and draping</a:t>
            </a:r>
            <a:endParaRPr sz="3000"/>
          </a:p>
        </p:txBody>
      </p:sp>
      <p:pic>
        <p:nvPicPr>
          <p:cNvPr id="132" name="Google Shape;132;g363ae33cee2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1300" y="1447800"/>
            <a:ext cx="4605864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63ae33cee2_0_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49424" y="2843250"/>
            <a:ext cx="7256475" cy="14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63ae33cee2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49425" y="4192750"/>
            <a:ext cx="5314850" cy="11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63ae33cee2_0_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14163" y="5584875"/>
            <a:ext cx="3891363" cy="11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63ae33cee2_0_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89325" y="6924225"/>
            <a:ext cx="565785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63ae33cee2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63ae33cee2_0_76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Comparison with Roblox Studio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63ae33cee2_0_76"/>
          <p:cNvSpPr txBox="1"/>
          <p:nvPr/>
        </p:nvSpPr>
        <p:spPr>
          <a:xfrm>
            <a:off x="0" y="2118900"/>
            <a:ext cx="10336200" cy="59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Roblox Studio requires manual cage design, high effort, rigid fit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Our method automates the entire process with skeleton-aware fitting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Roblox often causes unnatural squeezing and distorted shapes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Ours preserves natural folds and garment structure, especially for complex items like skirts and puffy jackets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Roblox focuses on attachment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Ours focuses on realistic drape and deformation, which brings higher visual and practical value</a:t>
            </a:r>
            <a:endParaRPr sz="3000"/>
          </a:p>
        </p:txBody>
      </p:sp>
      <p:pic>
        <p:nvPicPr>
          <p:cNvPr id="144" name="Google Shape;144;g363ae33cee2_0_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7300" y="1752600"/>
            <a:ext cx="7413464" cy="853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63ae33cee2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300" y="-63500"/>
            <a:ext cx="18783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63ae33cee2_0_95"/>
          <p:cNvSpPr txBox="1"/>
          <p:nvPr/>
        </p:nvSpPr>
        <p:spPr>
          <a:xfrm>
            <a:off x="723900" y="304800"/>
            <a:ext cx="16980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rgbClr val="EEEEEE"/>
                </a:solidFill>
              </a:rPr>
              <a:t>Generalization across Diverse Avatars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363ae33cee2_0_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775" y="1447800"/>
            <a:ext cx="10697996" cy="883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63ae33cee2_0_95"/>
          <p:cNvSpPr txBox="1"/>
          <p:nvPr/>
        </p:nvSpPr>
        <p:spPr>
          <a:xfrm>
            <a:off x="424575" y="2118900"/>
            <a:ext cx="7590000" cy="6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No manual intervention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Design and structure preserved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No interpenetration or garment failure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Natural skirt draping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Preserved puffer volume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/>
              <a:t>Knitted folds and structure retained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None/>
            </a:pPr>
            <a:r>
              <a:rPr lang="en-US" sz="3000"/>
              <a:t>（Top row: Unclothed target avatars）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4500"/>
              </a:spcBef>
              <a:spcAft>
                <a:spcPts val="4500"/>
              </a:spcAft>
              <a:buNone/>
            </a:pPr>
            <a:r>
              <a:rPr lang="en-US" sz="3000"/>
              <a:t>（Left column: Reference body）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