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260" y="8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0eac43371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0eac4337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635137b2a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635137b2a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635137b2ac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635137b2ac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635137b2ac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635137b2ac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635137b2a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635137b2a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635137b2ac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635137b2ac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635137b2ac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635137b2ac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35137b2ac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35137b2ac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635137b2ac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635137b2ac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635137b2ac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635137b2ac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635137b2ac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635137b2a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35137b2ac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35137b2a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635137b2ac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635137b2a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635137b2ac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635137b2a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35137b2ac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35137b2a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635137b2ac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635137b2ac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635137b2a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635137b2a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635137b2ac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635137b2ac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k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gQidYj-AKaA"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45350" y="2998490"/>
            <a:ext cx="9144000" cy="559500"/>
          </a:xfrm>
          <a:prstGeom prst="rect">
            <a:avLst/>
          </a:prstGeom>
          <a:noFill/>
          <a:ln>
            <a:noFill/>
          </a:ln>
        </p:spPr>
        <p:txBody>
          <a:bodyPr spcFirstLastPara="1" wrap="square" lIns="68575" tIns="34275" rIns="68575" bIns="34275" anchor="b" anchorCtr="0">
            <a:normAutofit lnSpcReduction="10000"/>
          </a:bodyPr>
          <a:lstStyle/>
          <a:p>
            <a:pPr marL="0" lvl="0" indent="0" algn="ctr" rtl="0">
              <a:lnSpc>
                <a:spcPct val="90000"/>
              </a:lnSpc>
              <a:spcBef>
                <a:spcPts val="0"/>
              </a:spcBef>
              <a:spcAft>
                <a:spcPts val="0"/>
              </a:spcAft>
              <a:buNone/>
            </a:pPr>
            <a:r>
              <a:rPr lang="ko" sz="1800" b="1"/>
              <a:t>AMOR: Adaptive Character Control </a:t>
            </a:r>
            <a:endParaRPr sz="1800" b="1"/>
          </a:p>
          <a:p>
            <a:pPr marL="0" lvl="0" indent="0" algn="ctr" rtl="0">
              <a:lnSpc>
                <a:spcPct val="90000"/>
              </a:lnSpc>
              <a:spcBef>
                <a:spcPts val="0"/>
              </a:spcBef>
              <a:spcAft>
                <a:spcPts val="0"/>
              </a:spcAft>
              <a:buNone/>
            </a:pPr>
            <a:r>
              <a:rPr lang="ko" sz="1800" b="1"/>
              <a:t>through Multi-Objective Reinforcement Learning</a:t>
            </a:r>
            <a:endParaRPr sz="4500">
              <a:solidFill>
                <a:srgbClr val="000000"/>
              </a:solidFill>
            </a:endParaRPr>
          </a:p>
        </p:txBody>
      </p:sp>
      <p:sp>
        <p:nvSpPr>
          <p:cNvPr id="55" name="Google Shape;55;p13"/>
          <p:cNvSpPr txBox="1"/>
          <p:nvPr/>
        </p:nvSpPr>
        <p:spPr>
          <a:xfrm>
            <a:off x="0" y="3661683"/>
            <a:ext cx="9144000" cy="9780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None/>
            </a:pPr>
            <a:r>
              <a:rPr lang="ko" sz="1125">
                <a:latin typeface="Malgun Gothic"/>
                <a:ea typeface="Malgun Gothic"/>
                <a:cs typeface="Malgun Gothic"/>
                <a:sym typeface="Malgun Gothic"/>
              </a:rPr>
              <a:t>Siggraph</a:t>
            </a:r>
            <a:r>
              <a:rPr lang="ko" sz="1125">
                <a:solidFill>
                  <a:srgbClr val="000000"/>
                </a:solidFill>
                <a:latin typeface="Malgun Gothic"/>
                <a:ea typeface="Malgun Gothic"/>
                <a:cs typeface="Malgun Gothic"/>
                <a:sym typeface="Malgun Gothic"/>
              </a:rPr>
              <a:t> 202</a:t>
            </a:r>
            <a:r>
              <a:rPr lang="ko" sz="1125">
                <a:latin typeface="Malgun Gothic"/>
                <a:ea typeface="Malgun Gothic"/>
                <a:cs typeface="Malgun Gothic"/>
                <a:sym typeface="Malgun Gothic"/>
              </a:rPr>
              <a:t>5</a:t>
            </a:r>
            <a:endParaRPr sz="1125">
              <a:latin typeface="Malgun Gothic"/>
              <a:ea typeface="Malgun Gothic"/>
              <a:cs typeface="Malgun Gothic"/>
              <a:sym typeface="Malgun Gothic"/>
            </a:endParaRPr>
          </a:p>
          <a:p>
            <a:pPr marL="0" lvl="0" indent="0" algn="ctr" rtl="0">
              <a:lnSpc>
                <a:spcPct val="90000"/>
              </a:lnSpc>
              <a:spcBef>
                <a:spcPts val="0"/>
              </a:spcBef>
              <a:spcAft>
                <a:spcPts val="0"/>
              </a:spcAft>
              <a:buNone/>
            </a:pPr>
            <a:endParaRPr sz="1125">
              <a:latin typeface="Malgun Gothic"/>
              <a:ea typeface="Malgun Gothic"/>
              <a:cs typeface="Malgun Gothic"/>
              <a:sym typeface="Malgun Gothic"/>
            </a:endParaRPr>
          </a:p>
          <a:p>
            <a:pPr marL="0" lvl="0" indent="0" algn="ctr" rtl="0">
              <a:lnSpc>
                <a:spcPct val="90000"/>
              </a:lnSpc>
              <a:spcBef>
                <a:spcPts val="750"/>
              </a:spcBef>
              <a:spcAft>
                <a:spcPts val="0"/>
              </a:spcAft>
              <a:buNone/>
            </a:pPr>
            <a:r>
              <a:rPr lang="ko" sz="1125">
                <a:latin typeface="Malgun Gothic"/>
                <a:ea typeface="Malgun Gothic"/>
                <a:cs typeface="Malgun Gothic"/>
                <a:sym typeface="Malgun Gothic"/>
              </a:rPr>
              <a:t>LUCAS N. ALEGRE, AGON SERIFI, DAVID MÜLLER, MORITZ BÄCHER</a:t>
            </a:r>
            <a:endParaRPr sz="1350">
              <a:solidFill>
                <a:srgbClr val="000000"/>
              </a:solidFill>
              <a:latin typeface="Malgun Gothic"/>
              <a:ea typeface="Malgun Gothic"/>
              <a:cs typeface="Malgun Gothic"/>
              <a:sym typeface="Malgun Gothic"/>
            </a:endParaRPr>
          </a:p>
        </p:txBody>
      </p:sp>
      <p:pic>
        <p:nvPicPr>
          <p:cNvPr id="56" name="Google Shape;56;p13"/>
          <p:cNvPicPr preferRelativeResize="0"/>
          <p:nvPr/>
        </p:nvPicPr>
        <p:blipFill>
          <a:blip r:embed="rId3">
            <a:alphaModFix/>
          </a:blip>
          <a:stretch>
            <a:fillRect/>
          </a:stretch>
        </p:blipFill>
        <p:spPr>
          <a:xfrm>
            <a:off x="1313988" y="256075"/>
            <a:ext cx="6211222" cy="2742425"/>
          </a:xfrm>
          <a:prstGeom prst="rect">
            <a:avLst/>
          </a:prstGeom>
          <a:noFill/>
          <a:ln>
            <a:noFill/>
          </a:ln>
        </p:spPr>
      </p:pic>
      <p:pic>
        <p:nvPicPr>
          <p:cNvPr id="57" name="Google Shape;57;p13"/>
          <p:cNvPicPr preferRelativeResize="0"/>
          <p:nvPr/>
        </p:nvPicPr>
        <p:blipFill>
          <a:blip r:embed="rId4">
            <a:alphaModFix/>
          </a:blip>
          <a:stretch>
            <a:fillRect/>
          </a:stretch>
        </p:blipFill>
        <p:spPr>
          <a:xfrm>
            <a:off x="0" y="4236700"/>
            <a:ext cx="3298225" cy="90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p:nvPr/>
        </p:nvSpPr>
        <p:spPr>
          <a:xfrm>
            <a:off x="76200" y="76200"/>
            <a:ext cx="6552300" cy="29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400" b="1">
                <a:latin typeface="Malgun Gothic"/>
                <a:ea typeface="Malgun Gothic"/>
                <a:cs typeface="Malgun Gothic"/>
                <a:sym typeface="Malgun Gothic"/>
              </a:rPr>
              <a:t>Multi-Objective Reinforcement Learning</a:t>
            </a:r>
            <a:endParaRPr sz="2000">
              <a:latin typeface="Malgun Gothic"/>
              <a:ea typeface="Malgun Gothic"/>
              <a:cs typeface="Malgun Gothic"/>
              <a:sym typeface="Malgun Gothic"/>
            </a:endParaRPr>
          </a:p>
        </p:txBody>
      </p:sp>
      <p:sp>
        <p:nvSpPr>
          <p:cNvPr id="153" name="Google Shape;153;p22"/>
          <p:cNvSpPr txBox="1"/>
          <p:nvPr/>
        </p:nvSpPr>
        <p:spPr>
          <a:xfrm>
            <a:off x="275775" y="803850"/>
            <a:ext cx="5971800" cy="121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ko" sz="1200">
                <a:solidFill>
                  <a:schemeClr val="dk1"/>
                </a:solidFill>
              </a:rPr>
              <a:t>두 가지 이상의 목표를 동시에 최적화하기 위한 강화학습</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ko" sz="1200">
                <a:solidFill>
                  <a:schemeClr val="dk1"/>
                </a:solidFill>
              </a:rPr>
              <a:t>보상의 형태가 단일 스칼라 값이 아닌 벡터의 형태로 반환된다.</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p:txBody>
      </p:sp>
      <p:pic>
        <p:nvPicPr>
          <p:cNvPr id="154" name="Google Shape;154;p22"/>
          <p:cNvPicPr preferRelativeResize="0"/>
          <p:nvPr/>
        </p:nvPicPr>
        <p:blipFill>
          <a:blip r:embed="rId3">
            <a:alphaModFix/>
          </a:blip>
          <a:stretch>
            <a:fillRect/>
          </a:stretch>
        </p:blipFill>
        <p:spPr>
          <a:xfrm>
            <a:off x="1030825" y="1644275"/>
            <a:ext cx="6181725" cy="590550"/>
          </a:xfrm>
          <a:prstGeom prst="rect">
            <a:avLst/>
          </a:prstGeom>
          <a:noFill/>
          <a:ln>
            <a:noFill/>
          </a:ln>
        </p:spPr>
      </p:pic>
      <p:pic>
        <p:nvPicPr>
          <p:cNvPr id="155" name="Google Shape;155;p22"/>
          <p:cNvPicPr preferRelativeResize="0"/>
          <p:nvPr/>
        </p:nvPicPr>
        <p:blipFill>
          <a:blip r:embed="rId4">
            <a:alphaModFix/>
          </a:blip>
          <a:stretch>
            <a:fillRect/>
          </a:stretch>
        </p:blipFill>
        <p:spPr>
          <a:xfrm>
            <a:off x="463550" y="2467650"/>
            <a:ext cx="8216900" cy="2238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p:nvPr/>
        </p:nvSpPr>
        <p:spPr>
          <a:xfrm>
            <a:off x="76200" y="76200"/>
            <a:ext cx="6552300" cy="29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400" b="1">
                <a:latin typeface="Malgun Gothic"/>
                <a:ea typeface="Malgun Gothic"/>
                <a:cs typeface="Malgun Gothic"/>
                <a:sym typeface="Malgun Gothic"/>
              </a:rPr>
              <a:t>Multi-Objective Reinforcement Learning</a:t>
            </a:r>
            <a:endParaRPr sz="2000">
              <a:latin typeface="Malgun Gothic"/>
              <a:ea typeface="Malgun Gothic"/>
              <a:cs typeface="Malgun Gothic"/>
              <a:sym typeface="Malgun Gothic"/>
            </a:endParaRPr>
          </a:p>
        </p:txBody>
      </p:sp>
      <p:sp>
        <p:nvSpPr>
          <p:cNvPr id="161" name="Google Shape;161;p23"/>
          <p:cNvSpPr txBox="1"/>
          <p:nvPr/>
        </p:nvSpPr>
        <p:spPr>
          <a:xfrm>
            <a:off x="275775" y="803850"/>
            <a:ext cx="5971800" cy="12189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1"/>
              </a:buClr>
              <a:buSzPts val="1200"/>
              <a:buAutoNum type="arabicPeriod"/>
            </a:pPr>
            <a:r>
              <a:rPr lang="ko" sz="1200">
                <a:solidFill>
                  <a:schemeClr val="dk1"/>
                </a:solidFill>
              </a:rPr>
              <a:t>선형 가중치 합</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ko" sz="1200">
                <a:solidFill>
                  <a:schemeClr val="dk1"/>
                </a:solidFill>
              </a:rPr>
              <a:t>파레토 기반 방법</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p:txBody>
      </p:sp>
      <p:pic>
        <p:nvPicPr>
          <p:cNvPr id="162" name="Google Shape;162;p23"/>
          <p:cNvPicPr preferRelativeResize="0"/>
          <p:nvPr/>
        </p:nvPicPr>
        <p:blipFill>
          <a:blip r:embed="rId3">
            <a:alphaModFix/>
          </a:blip>
          <a:stretch>
            <a:fillRect/>
          </a:stretch>
        </p:blipFill>
        <p:spPr>
          <a:xfrm>
            <a:off x="660400" y="4078450"/>
            <a:ext cx="6181725" cy="590550"/>
          </a:xfrm>
          <a:prstGeom prst="rect">
            <a:avLst/>
          </a:prstGeom>
          <a:noFill/>
          <a:ln>
            <a:noFill/>
          </a:ln>
        </p:spPr>
      </p:pic>
      <p:pic>
        <p:nvPicPr>
          <p:cNvPr id="163" name="Google Shape;163;p23"/>
          <p:cNvPicPr preferRelativeResize="0"/>
          <p:nvPr/>
        </p:nvPicPr>
        <p:blipFill>
          <a:blip r:embed="rId4">
            <a:alphaModFix/>
          </a:blip>
          <a:stretch>
            <a:fillRect/>
          </a:stretch>
        </p:blipFill>
        <p:spPr>
          <a:xfrm>
            <a:off x="76200" y="1485776"/>
            <a:ext cx="6421499" cy="26487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4"/>
          <p:cNvPicPr preferRelativeResize="0"/>
          <p:nvPr/>
        </p:nvPicPr>
        <p:blipFill>
          <a:blip r:embed="rId3">
            <a:alphaModFix/>
          </a:blip>
          <a:stretch>
            <a:fillRect/>
          </a:stretch>
        </p:blipFill>
        <p:spPr>
          <a:xfrm>
            <a:off x="76200" y="1485776"/>
            <a:ext cx="6421499" cy="2648742"/>
          </a:xfrm>
          <a:prstGeom prst="rect">
            <a:avLst/>
          </a:prstGeom>
          <a:noFill/>
          <a:ln>
            <a:noFill/>
          </a:ln>
        </p:spPr>
      </p:pic>
      <p:sp>
        <p:nvSpPr>
          <p:cNvPr id="169" name="Google Shape;169;p24"/>
          <p:cNvSpPr txBox="1"/>
          <p:nvPr/>
        </p:nvSpPr>
        <p:spPr>
          <a:xfrm>
            <a:off x="76200" y="76200"/>
            <a:ext cx="6552300" cy="29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400" b="1">
                <a:latin typeface="Malgun Gothic"/>
                <a:ea typeface="Malgun Gothic"/>
                <a:cs typeface="Malgun Gothic"/>
                <a:sym typeface="Malgun Gothic"/>
              </a:rPr>
              <a:t>Multi-Objective Reinforcement Learning</a:t>
            </a:r>
            <a:endParaRPr sz="2000">
              <a:latin typeface="Malgun Gothic"/>
              <a:ea typeface="Malgun Gothic"/>
              <a:cs typeface="Malgun Gothic"/>
              <a:sym typeface="Malgun Gothic"/>
            </a:endParaRPr>
          </a:p>
        </p:txBody>
      </p:sp>
      <p:sp>
        <p:nvSpPr>
          <p:cNvPr id="170" name="Google Shape;170;p24"/>
          <p:cNvSpPr txBox="1"/>
          <p:nvPr/>
        </p:nvSpPr>
        <p:spPr>
          <a:xfrm>
            <a:off x="275775" y="803850"/>
            <a:ext cx="5971800" cy="12189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1"/>
              </a:buClr>
              <a:buSzPts val="1200"/>
              <a:buAutoNum type="arabicPeriod"/>
            </a:pPr>
            <a:r>
              <a:rPr lang="ko" sz="1200">
                <a:solidFill>
                  <a:schemeClr val="dk1"/>
                </a:solidFill>
              </a:rPr>
              <a:t>선형 가중치 합</a:t>
            </a:r>
            <a:endParaRPr sz="1200">
              <a:solidFill>
                <a:schemeClr val="dk1"/>
              </a:solidFill>
            </a:endParaRPr>
          </a:p>
          <a:p>
            <a:pPr marL="0" lvl="0" indent="0" algn="l" rtl="0">
              <a:lnSpc>
                <a:spcPct val="115000"/>
              </a:lnSpc>
              <a:spcBef>
                <a:spcPts val="0"/>
              </a:spcBef>
              <a:spcAft>
                <a:spcPts val="0"/>
              </a:spcAft>
              <a:buNone/>
            </a:pPr>
            <a:endParaRPr sz="1200">
              <a:solidFill>
                <a:srgbClr val="666666"/>
              </a:solidFill>
            </a:endParaRPr>
          </a:p>
          <a:p>
            <a:pPr marL="457200" lvl="0" indent="-304800" algn="l" rtl="0">
              <a:lnSpc>
                <a:spcPct val="115000"/>
              </a:lnSpc>
              <a:spcBef>
                <a:spcPts val="0"/>
              </a:spcBef>
              <a:spcAft>
                <a:spcPts val="0"/>
              </a:spcAft>
              <a:buClr>
                <a:srgbClr val="666666"/>
              </a:buClr>
              <a:buSzPts val="1200"/>
              <a:buAutoNum type="arabicPeriod"/>
            </a:pPr>
            <a:r>
              <a:rPr lang="ko" sz="1200">
                <a:solidFill>
                  <a:srgbClr val="666666"/>
                </a:solidFill>
              </a:rPr>
              <a:t>파레토 기반 방법</a:t>
            </a:r>
            <a:endParaRPr sz="1200">
              <a:solidFill>
                <a:srgbClr val="666666"/>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p:txBody>
      </p:sp>
      <p:sp>
        <p:nvSpPr>
          <p:cNvPr id="171" name="Google Shape;171;p24"/>
          <p:cNvSpPr/>
          <p:nvPr/>
        </p:nvSpPr>
        <p:spPr>
          <a:xfrm>
            <a:off x="468825" y="3058200"/>
            <a:ext cx="1048200" cy="801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2" name="Google Shape;172;p24"/>
          <p:cNvSpPr/>
          <p:nvPr/>
        </p:nvSpPr>
        <p:spPr>
          <a:xfrm>
            <a:off x="3595150" y="3200250"/>
            <a:ext cx="546300" cy="2994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73" name="Google Shape;173;p24"/>
          <p:cNvPicPr preferRelativeResize="0"/>
          <p:nvPr/>
        </p:nvPicPr>
        <p:blipFill>
          <a:blip r:embed="rId4">
            <a:alphaModFix/>
          </a:blip>
          <a:stretch>
            <a:fillRect/>
          </a:stretch>
        </p:blipFill>
        <p:spPr>
          <a:xfrm>
            <a:off x="660400" y="4078450"/>
            <a:ext cx="6181725" cy="590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p:nvPr/>
        </p:nvSpPr>
        <p:spPr>
          <a:xfrm>
            <a:off x="76200" y="76200"/>
            <a:ext cx="2358900" cy="29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400" b="1">
                <a:latin typeface="Malgun Gothic"/>
                <a:ea typeface="Malgun Gothic"/>
                <a:cs typeface="Malgun Gothic"/>
                <a:sym typeface="Malgun Gothic"/>
              </a:rPr>
              <a:t>Simplex space</a:t>
            </a:r>
            <a:endParaRPr sz="2000">
              <a:latin typeface="Malgun Gothic"/>
              <a:ea typeface="Malgun Gothic"/>
              <a:cs typeface="Malgun Gothic"/>
              <a:sym typeface="Malgun Gothic"/>
            </a:endParaRPr>
          </a:p>
        </p:txBody>
      </p:sp>
      <p:pic>
        <p:nvPicPr>
          <p:cNvPr id="179" name="Google Shape;179;p25"/>
          <p:cNvPicPr preferRelativeResize="0"/>
          <p:nvPr/>
        </p:nvPicPr>
        <p:blipFill>
          <a:blip r:embed="rId3">
            <a:alphaModFix/>
          </a:blip>
          <a:stretch>
            <a:fillRect/>
          </a:stretch>
        </p:blipFill>
        <p:spPr>
          <a:xfrm>
            <a:off x="275775" y="2458125"/>
            <a:ext cx="7591425" cy="828675"/>
          </a:xfrm>
          <a:prstGeom prst="rect">
            <a:avLst/>
          </a:prstGeom>
          <a:noFill/>
          <a:ln>
            <a:noFill/>
          </a:ln>
        </p:spPr>
      </p:pic>
      <p:pic>
        <p:nvPicPr>
          <p:cNvPr id="180" name="Google Shape;180;p25"/>
          <p:cNvPicPr preferRelativeResize="0"/>
          <p:nvPr/>
        </p:nvPicPr>
        <p:blipFill>
          <a:blip r:embed="rId4">
            <a:alphaModFix/>
          </a:blip>
          <a:stretch>
            <a:fillRect/>
          </a:stretch>
        </p:blipFill>
        <p:spPr>
          <a:xfrm>
            <a:off x="275775" y="1886650"/>
            <a:ext cx="2867025" cy="381000"/>
          </a:xfrm>
          <a:prstGeom prst="rect">
            <a:avLst/>
          </a:prstGeom>
          <a:noFill/>
          <a:ln>
            <a:noFill/>
          </a:ln>
        </p:spPr>
      </p:pic>
      <p:sp>
        <p:nvSpPr>
          <p:cNvPr id="181" name="Google Shape;181;p25"/>
          <p:cNvSpPr txBox="1"/>
          <p:nvPr/>
        </p:nvSpPr>
        <p:spPr>
          <a:xfrm>
            <a:off x="275775" y="803850"/>
            <a:ext cx="59718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ko" sz="1200">
                <a:solidFill>
                  <a:schemeClr val="dk1"/>
                </a:solidFill>
              </a:rPr>
              <a:t>조건 1: 각 요소는 0보다 크거나 같아야 한다.</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ko" sz="1200">
                <a:solidFill>
                  <a:schemeClr val="dk1"/>
                </a:solidFill>
              </a:rPr>
              <a:t>조건 2: 모든 요소의 합은 1이어야 한다.</a:t>
            </a:r>
            <a:endParaRPr sz="12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p:nvPr/>
        </p:nvSpPr>
        <p:spPr>
          <a:xfrm>
            <a:off x="76200" y="76200"/>
            <a:ext cx="2358900" cy="29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400" b="1">
                <a:latin typeface="Malgun Gothic"/>
                <a:ea typeface="Malgun Gothic"/>
                <a:cs typeface="Malgun Gothic"/>
                <a:sym typeface="Malgun Gothic"/>
              </a:rPr>
              <a:t>MOPPO</a:t>
            </a:r>
            <a:endParaRPr sz="2000">
              <a:latin typeface="Malgun Gothic"/>
              <a:ea typeface="Malgun Gothic"/>
              <a:cs typeface="Malgun Gothic"/>
              <a:sym typeface="Malgun Gothic"/>
            </a:endParaRPr>
          </a:p>
        </p:txBody>
      </p:sp>
      <p:sp>
        <p:nvSpPr>
          <p:cNvPr id="187" name="Google Shape;187;p26"/>
          <p:cNvSpPr txBox="1"/>
          <p:nvPr/>
        </p:nvSpPr>
        <p:spPr>
          <a:xfrm>
            <a:off x="275775" y="803850"/>
            <a:ext cx="59718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ko" sz="1200">
                <a:solidFill>
                  <a:schemeClr val="dk1"/>
                </a:solidFill>
              </a:rPr>
              <a:t>Multi-Objective Proximal Policy Optimization</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ko" sz="1200">
                <a:solidFill>
                  <a:schemeClr val="dk1"/>
                </a:solidFill>
              </a:rPr>
              <a:t>PPO 알고리즘을 Multi-Objective 환경에 맞게 확장한 알고리즘</a:t>
            </a:r>
            <a:endParaRPr sz="1200">
              <a:solidFill>
                <a:schemeClr val="dk1"/>
              </a:solidFill>
            </a:endParaRPr>
          </a:p>
        </p:txBody>
      </p:sp>
      <p:pic>
        <p:nvPicPr>
          <p:cNvPr id="188" name="Google Shape;188;p26"/>
          <p:cNvPicPr preferRelativeResize="0"/>
          <p:nvPr/>
        </p:nvPicPr>
        <p:blipFill>
          <a:blip r:embed="rId3">
            <a:alphaModFix/>
          </a:blip>
          <a:stretch>
            <a:fillRect/>
          </a:stretch>
        </p:blipFill>
        <p:spPr>
          <a:xfrm>
            <a:off x="679450" y="1729500"/>
            <a:ext cx="4192824" cy="32407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p:nvPr/>
        </p:nvSpPr>
        <p:spPr>
          <a:xfrm>
            <a:off x="76200" y="76200"/>
            <a:ext cx="6552300" cy="298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ko" sz="2400" b="1">
                <a:solidFill>
                  <a:schemeClr val="dk1"/>
                </a:solidFill>
                <a:latin typeface="Malgun Gothic"/>
                <a:ea typeface="Malgun Gothic"/>
                <a:cs typeface="Malgun Gothic"/>
                <a:sym typeface="Malgun Gothic"/>
              </a:rPr>
              <a:t>AMOR</a:t>
            </a:r>
            <a:endParaRPr sz="2000">
              <a:latin typeface="Malgun Gothic"/>
              <a:ea typeface="Malgun Gothic"/>
              <a:cs typeface="Malgun Gothic"/>
              <a:sym typeface="Malgun Gothic"/>
            </a:endParaRPr>
          </a:p>
        </p:txBody>
      </p:sp>
      <p:sp>
        <p:nvSpPr>
          <p:cNvPr id="194" name="Google Shape;194;p27"/>
          <p:cNvSpPr txBox="1"/>
          <p:nvPr/>
        </p:nvSpPr>
        <p:spPr>
          <a:xfrm>
            <a:off x="289275" y="671675"/>
            <a:ext cx="53382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ko" sz="1200">
                <a:solidFill>
                  <a:schemeClr val="dk1"/>
                </a:solidFill>
              </a:rPr>
              <a:t>Adaptive Character Control through </a:t>
            </a:r>
            <a:r>
              <a:rPr lang="ko" sz="1200" b="1">
                <a:solidFill>
                  <a:schemeClr val="dk1"/>
                </a:solidFill>
              </a:rPr>
              <a:t>Multi-Object Reinforcement Learning</a:t>
            </a:r>
            <a:endParaRPr sz="1200" b="1"/>
          </a:p>
        </p:txBody>
      </p:sp>
      <p:pic>
        <p:nvPicPr>
          <p:cNvPr id="195" name="Google Shape;195;p27"/>
          <p:cNvPicPr preferRelativeResize="0"/>
          <p:nvPr/>
        </p:nvPicPr>
        <p:blipFill>
          <a:blip r:embed="rId3">
            <a:alphaModFix/>
          </a:blip>
          <a:stretch>
            <a:fillRect/>
          </a:stretch>
        </p:blipFill>
        <p:spPr>
          <a:xfrm>
            <a:off x="289275" y="1052679"/>
            <a:ext cx="8586875" cy="354192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p:nvPr/>
        </p:nvSpPr>
        <p:spPr>
          <a:xfrm>
            <a:off x="76200" y="76200"/>
            <a:ext cx="6552300" cy="298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ko" sz="2400" b="1">
                <a:solidFill>
                  <a:schemeClr val="dk1"/>
                </a:solidFill>
                <a:latin typeface="Malgun Gothic"/>
                <a:ea typeface="Malgun Gothic"/>
                <a:cs typeface="Malgun Gothic"/>
                <a:sym typeface="Malgun Gothic"/>
              </a:rPr>
              <a:t>AMOR</a:t>
            </a:r>
            <a:endParaRPr sz="2000">
              <a:latin typeface="Malgun Gothic"/>
              <a:ea typeface="Malgun Gothic"/>
              <a:cs typeface="Malgun Gothic"/>
              <a:sym typeface="Malgun Gothic"/>
            </a:endParaRPr>
          </a:p>
        </p:txBody>
      </p:sp>
      <p:sp>
        <p:nvSpPr>
          <p:cNvPr id="201" name="Google Shape;201;p28"/>
          <p:cNvSpPr txBox="1"/>
          <p:nvPr/>
        </p:nvSpPr>
        <p:spPr>
          <a:xfrm>
            <a:off x="289275" y="671675"/>
            <a:ext cx="53382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ko" sz="1200">
                <a:solidFill>
                  <a:schemeClr val="dk1"/>
                </a:solidFill>
              </a:rPr>
              <a:t>Hierarchical Weight Adjustment</a:t>
            </a:r>
            <a:endParaRPr sz="1200" b="1"/>
          </a:p>
        </p:txBody>
      </p:sp>
      <p:pic>
        <p:nvPicPr>
          <p:cNvPr id="202" name="Google Shape;202;p28"/>
          <p:cNvPicPr preferRelativeResize="0"/>
          <p:nvPr/>
        </p:nvPicPr>
        <p:blipFill>
          <a:blip r:embed="rId3">
            <a:alphaModFix/>
          </a:blip>
          <a:stretch>
            <a:fillRect/>
          </a:stretch>
        </p:blipFill>
        <p:spPr>
          <a:xfrm>
            <a:off x="147700" y="1040975"/>
            <a:ext cx="8848602" cy="3407125"/>
          </a:xfrm>
          <a:prstGeom prst="rect">
            <a:avLst/>
          </a:prstGeom>
          <a:noFill/>
          <a:ln>
            <a:noFill/>
          </a:ln>
        </p:spPr>
      </p:pic>
      <p:pic>
        <p:nvPicPr>
          <p:cNvPr id="203" name="Google Shape;203;p28"/>
          <p:cNvPicPr preferRelativeResize="0"/>
          <p:nvPr/>
        </p:nvPicPr>
        <p:blipFill>
          <a:blip r:embed="rId4">
            <a:alphaModFix/>
          </a:blip>
          <a:stretch>
            <a:fillRect/>
          </a:stretch>
        </p:blipFill>
        <p:spPr>
          <a:xfrm>
            <a:off x="289275" y="4579325"/>
            <a:ext cx="4902000" cy="454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9" descr="Reinforcement learning (RL) has significantly advanced the control of physics based and robotic characters that track kinematic reference motion. However, methods typically rely on a weighted sum of conflicting reward functions, requiring extensive tuning to achieve a desired behavior. Due to the computational cost of RL, this iterative process is a tedious, time-intensive task. Furthermore, for robotics applications, the weights need to be chosen such that the policy performs well in the real world, despite inevitable sim-to-real gaps. To address these challenges, we propose a multi-objective reinforcement learning framework that trains a single policy conditioned on a set of weights, spanning the Pareto front of reward trade-offs. Within this framework, weights can be selected and tuned after training, significantly speeding up iteration time. We demonstrate how this improved workflow can be used to perform highly dynamic motions with a robot character. Moreover, we explore how weight-conditioned policies can be leveraged in hierarchical settings, using a high-level policy to dynamically select weights according to the current task. We show that the multi-objective policy encodes a diverse spectrum of behaviors, facilitating efficient adaptation to novel tasks.  &#10;Publication link: https://la.disneyresearch.com/publication/amor-adaptive-character-control-through-multi-objective-reinforcement-learning/" title="AMOR: Adaptive Character Control through Multi-Objective Reinforcement Learning">
            <a:hlinkClick r:id="rId3"/>
          </p:cNvPr>
          <p:cNvPicPr preferRelativeResize="0"/>
          <p:nvPr/>
        </p:nvPicPr>
        <p:blipFill>
          <a:blip r:embed="rId4">
            <a:alphaModFix/>
          </a:blip>
          <a:stretch>
            <a:fillRect/>
          </a:stretch>
        </p:blipFill>
        <p:spPr>
          <a:xfrm>
            <a:off x="0" y="0"/>
            <a:ext cx="8239125" cy="4486275"/>
          </a:xfrm>
          <a:prstGeom prst="rect">
            <a:avLst/>
          </a:prstGeom>
          <a:noFill/>
          <a:ln>
            <a:noFill/>
          </a:ln>
        </p:spPr>
      </p:pic>
      <p:sp>
        <p:nvSpPr>
          <p:cNvPr id="3" name="TextBox 2">
            <a:extLst>
              <a:ext uri="{FF2B5EF4-FFF2-40B4-BE49-F238E27FC236}">
                <a16:creationId xmlns:a16="http://schemas.microsoft.com/office/drawing/2014/main" id="{B80C1CCA-9F83-A37F-3C2B-53E828DCA7E9}"/>
              </a:ext>
            </a:extLst>
          </p:cNvPr>
          <p:cNvSpPr txBox="1"/>
          <p:nvPr/>
        </p:nvSpPr>
        <p:spPr>
          <a:xfrm>
            <a:off x="0" y="4694337"/>
            <a:ext cx="4572000" cy="307777"/>
          </a:xfrm>
          <a:prstGeom prst="rect">
            <a:avLst/>
          </a:prstGeom>
          <a:noFill/>
        </p:spPr>
        <p:txBody>
          <a:bodyPr wrap="square">
            <a:spAutoFit/>
          </a:bodyPr>
          <a:lstStyle/>
          <a:p>
            <a:r>
              <a:rPr lang="ko-KR" altLang="en-US" dirty="0"/>
              <a:t>https://youtu.be/gQidYj-AKaA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p:nvPr/>
        </p:nvSpPr>
        <p:spPr>
          <a:xfrm>
            <a:off x="76200" y="76200"/>
            <a:ext cx="2358900" cy="29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400" b="1">
                <a:latin typeface="Malgun Gothic"/>
                <a:ea typeface="Malgun Gothic"/>
                <a:cs typeface="Malgun Gothic"/>
                <a:sym typeface="Malgun Gothic"/>
              </a:rPr>
              <a:t>Pareto front</a:t>
            </a:r>
            <a:endParaRPr sz="2000">
              <a:latin typeface="Malgun Gothic"/>
              <a:ea typeface="Malgun Gothic"/>
              <a:cs typeface="Malgun Gothic"/>
              <a:sym typeface="Malgun Gothic"/>
            </a:endParaRPr>
          </a:p>
        </p:txBody>
      </p:sp>
      <p:sp>
        <p:nvSpPr>
          <p:cNvPr id="214" name="Google Shape;214;p30"/>
          <p:cNvSpPr txBox="1"/>
          <p:nvPr/>
        </p:nvSpPr>
        <p:spPr>
          <a:xfrm>
            <a:off x="576550" y="816375"/>
            <a:ext cx="76992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ko" sz="1200">
                <a:solidFill>
                  <a:schemeClr val="dk1"/>
                </a:solidFill>
              </a:rPr>
              <a:t>Multi-Objective Optimization 문제서 사용되는 개념, 여러 상충되는 목표 사이 균형을 이루는 solution의 집합</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p:txBody>
      </p:sp>
      <p:pic>
        <p:nvPicPr>
          <p:cNvPr id="215" name="Google Shape;215;p30"/>
          <p:cNvPicPr preferRelativeResize="0"/>
          <p:nvPr/>
        </p:nvPicPr>
        <p:blipFill>
          <a:blip r:embed="rId3">
            <a:alphaModFix/>
          </a:blip>
          <a:stretch>
            <a:fillRect/>
          </a:stretch>
        </p:blipFill>
        <p:spPr>
          <a:xfrm>
            <a:off x="469425" y="1398075"/>
            <a:ext cx="3440625" cy="3440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p:nvPr/>
        </p:nvSpPr>
        <p:spPr>
          <a:xfrm>
            <a:off x="76200" y="76200"/>
            <a:ext cx="2358900" cy="29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400" b="1">
                <a:latin typeface="Malgun Gothic"/>
                <a:ea typeface="Malgun Gothic"/>
                <a:cs typeface="Malgun Gothic"/>
                <a:sym typeface="Malgun Gothic"/>
              </a:rPr>
              <a:t>Conclusion</a:t>
            </a:r>
            <a:endParaRPr sz="2000">
              <a:latin typeface="Malgun Gothic"/>
              <a:ea typeface="Malgun Gothic"/>
              <a:cs typeface="Malgun Gothic"/>
              <a:sym typeface="Malgun Gothic"/>
            </a:endParaRPr>
          </a:p>
        </p:txBody>
      </p:sp>
      <p:sp>
        <p:nvSpPr>
          <p:cNvPr id="221" name="Google Shape;221;p31"/>
          <p:cNvSpPr txBox="1"/>
          <p:nvPr/>
        </p:nvSpPr>
        <p:spPr>
          <a:xfrm>
            <a:off x="576550" y="816375"/>
            <a:ext cx="7699200" cy="206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ko" sz="1200">
                <a:solidFill>
                  <a:schemeClr val="dk1"/>
                </a:solidFill>
              </a:rPr>
              <a:t>MORL을 기반으로 하는 AMOR framework를 제안했다.</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ko" sz="1200">
                <a:solidFill>
                  <a:schemeClr val="dk1"/>
                </a:solidFill>
              </a:rPr>
              <a:t>AMOR은 physical-based character and robot의 추적이 성공적인 것을 보여주었다.</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ko" sz="1200">
                <a:solidFill>
                  <a:schemeClr val="dk1"/>
                </a:solidFill>
              </a:rPr>
              <a:t>AMOR 프레임 워크는 sim-to-real 전이 에서 reality gap을 줄이는 데 활용될 수 있다.</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None/>
            </a:pPr>
            <a:r>
              <a:rPr lang="ko" sz="1200">
                <a:solidFill>
                  <a:schemeClr val="dk1"/>
                </a:solidFill>
              </a:rPr>
              <a:t>HLP를 통해 그 적응 능력을 활용할 수 있도록 확장했다.</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76200" y="76200"/>
            <a:ext cx="2358900" cy="29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300" b="1">
                <a:latin typeface="Malgun Gothic"/>
                <a:ea typeface="Malgun Gothic"/>
                <a:cs typeface="Malgun Gothic"/>
                <a:sym typeface="Malgun Gothic"/>
              </a:rPr>
              <a:t>Introduction</a:t>
            </a:r>
            <a:endParaRPr sz="2300" b="1">
              <a:latin typeface="Malgun Gothic"/>
              <a:ea typeface="Malgun Gothic"/>
              <a:cs typeface="Malgun Gothic"/>
              <a:sym typeface="Malgun Gothic"/>
            </a:endParaRPr>
          </a:p>
          <a:p>
            <a:pPr marL="0" lvl="0" indent="0" algn="l" rtl="0">
              <a:spcBef>
                <a:spcPts val="0"/>
              </a:spcBef>
              <a:spcAft>
                <a:spcPts val="0"/>
              </a:spcAft>
              <a:buNone/>
            </a:pPr>
            <a:endParaRPr sz="2400" b="1">
              <a:latin typeface="Malgun Gothic"/>
              <a:ea typeface="Malgun Gothic"/>
              <a:cs typeface="Malgun Gothic"/>
              <a:sym typeface="Malgun Gothic"/>
            </a:endParaRPr>
          </a:p>
          <a:p>
            <a:pPr marL="0" lvl="0" indent="0" algn="l" rtl="0">
              <a:spcBef>
                <a:spcPts val="0"/>
              </a:spcBef>
              <a:spcAft>
                <a:spcPts val="0"/>
              </a:spcAft>
              <a:buNone/>
            </a:pPr>
            <a:endParaRPr sz="2000">
              <a:latin typeface="Malgun Gothic"/>
              <a:ea typeface="Malgun Gothic"/>
              <a:cs typeface="Malgun Gothic"/>
              <a:sym typeface="Malgun Gothic"/>
            </a:endParaRPr>
          </a:p>
        </p:txBody>
      </p:sp>
      <p:sp>
        <p:nvSpPr>
          <p:cNvPr id="63" name="Google Shape;63;p14"/>
          <p:cNvSpPr txBox="1"/>
          <p:nvPr/>
        </p:nvSpPr>
        <p:spPr>
          <a:xfrm>
            <a:off x="296950" y="645100"/>
            <a:ext cx="53382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ko" sz="1200">
                <a:solidFill>
                  <a:schemeClr val="dk1"/>
                </a:solidFill>
              </a:rPr>
              <a:t> physical-based character animation and robotics </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ko" sz="1200">
                <a:solidFill>
                  <a:schemeClr val="dk1"/>
                </a:solidFill>
              </a:rPr>
              <a:t>creating motion tracking controller using reinforcement learning</a:t>
            </a:r>
            <a:endParaRPr sz="1200">
              <a:solidFill>
                <a:schemeClr val="dk1"/>
              </a:solidFill>
            </a:endParaRPr>
          </a:p>
        </p:txBody>
      </p:sp>
      <p:pic>
        <p:nvPicPr>
          <p:cNvPr id="64" name="Google Shape;64;p14"/>
          <p:cNvPicPr preferRelativeResize="0"/>
          <p:nvPr/>
        </p:nvPicPr>
        <p:blipFill>
          <a:blip r:embed="rId3">
            <a:alphaModFix/>
          </a:blip>
          <a:stretch>
            <a:fillRect/>
          </a:stretch>
        </p:blipFill>
        <p:spPr>
          <a:xfrm>
            <a:off x="5831875" y="1987598"/>
            <a:ext cx="1939825" cy="2096050"/>
          </a:xfrm>
          <a:prstGeom prst="rect">
            <a:avLst/>
          </a:prstGeom>
          <a:noFill/>
          <a:ln>
            <a:noFill/>
          </a:ln>
        </p:spPr>
      </p:pic>
      <p:pic>
        <p:nvPicPr>
          <p:cNvPr id="65" name="Google Shape;65;p14"/>
          <p:cNvPicPr preferRelativeResize="0"/>
          <p:nvPr/>
        </p:nvPicPr>
        <p:blipFill>
          <a:blip r:embed="rId4">
            <a:alphaModFix/>
          </a:blip>
          <a:stretch>
            <a:fillRect/>
          </a:stretch>
        </p:blipFill>
        <p:spPr>
          <a:xfrm>
            <a:off x="1090671" y="1987600"/>
            <a:ext cx="1727978" cy="2096050"/>
          </a:xfrm>
          <a:prstGeom prst="rect">
            <a:avLst/>
          </a:prstGeom>
          <a:noFill/>
          <a:ln>
            <a:noFill/>
          </a:ln>
        </p:spPr>
      </p:pic>
      <p:sp>
        <p:nvSpPr>
          <p:cNvPr id="66" name="Google Shape;66;p14"/>
          <p:cNvSpPr txBox="1"/>
          <p:nvPr/>
        </p:nvSpPr>
        <p:spPr>
          <a:xfrm>
            <a:off x="868875" y="1633600"/>
            <a:ext cx="21615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ko" sz="1100" b="1">
                <a:solidFill>
                  <a:schemeClr val="dk1"/>
                </a:solidFill>
              </a:rPr>
              <a:t>reference motion</a:t>
            </a:r>
            <a:endParaRPr sz="1100" b="1">
              <a:solidFill>
                <a:schemeClr val="dk1"/>
              </a:solidFill>
            </a:endParaRPr>
          </a:p>
        </p:txBody>
      </p:sp>
      <p:sp>
        <p:nvSpPr>
          <p:cNvPr id="67" name="Google Shape;67;p14"/>
          <p:cNvSpPr txBox="1"/>
          <p:nvPr/>
        </p:nvSpPr>
        <p:spPr>
          <a:xfrm>
            <a:off x="5937788" y="1633600"/>
            <a:ext cx="17280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ko" sz="1100" b="1">
                <a:solidFill>
                  <a:schemeClr val="dk1"/>
                </a:solidFill>
              </a:rPr>
              <a:t>result</a:t>
            </a:r>
            <a:endParaRPr sz="1100" b="1">
              <a:solidFill>
                <a:schemeClr val="dk1"/>
              </a:solidFill>
            </a:endParaRPr>
          </a:p>
        </p:txBody>
      </p:sp>
      <p:sp>
        <p:nvSpPr>
          <p:cNvPr id="68" name="Google Shape;68;p14"/>
          <p:cNvSpPr/>
          <p:nvPr/>
        </p:nvSpPr>
        <p:spPr>
          <a:xfrm>
            <a:off x="3611025" y="2613575"/>
            <a:ext cx="1428600" cy="7434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o"/>
              <a:t>Reinforcement Learning policy</a:t>
            </a:r>
            <a:endParaRPr/>
          </a:p>
        </p:txBody>
      </p:sp>
      <p:sp>
        <p:nvSpPr>
          <p:cNvPr id="69" name="Google Shape;69;p14"/>
          <p:cNvSpPr/>
          <p:nvPr/>
        </p:nvSpPr>
        <p:spPr>
          <a:xfrm>
            <a:off x="3100125" y="2915775"/>
            <a:ext cx="323100" cy="239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 name="Google Shape;70;p14"/>
          <p:cNvSpPr/>
          <p:nvPr/>
        </p:nvSpPr>
        <p:spPr>
          <a:xfrm>
            <a:off x="5274200" y="2915775"/>
            <a:ext cx="323100" cy="239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p:nvPr/>
        </p:nvSpPr>
        <p:spPr>
          <a:xfrm>
            <a:off x="76200" y="76200"/>
            <a:ext cx="2358900" cy="29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300" b="1">
                <a:latin typeface="Malgun Gothic"/>
                <a:ea typeface="Malgun Gothic"/>
                <a:cs typeface="Malgun Gothic"/>
                <a:sym typeface="Malgun Gothic"/>
              </a:rPr>
              <a:t>Introduction</a:t>
            </a:r>
            <a:endParaRPr sz="2300" b="1">
              <a:latin typeface="Malgun Gothic"/>
              <a:ea typeface="Malgun Gothic"/>
              <a:cs typeface="Malgun Gothic"/>
              <a:sym typeface="Malgun Gothic"/>
            </a:endParaRPr>
          </a:p>
          <a:p>
            <a:pPr marL="0" lvl="0" indent="0" algn="l" rtl="0">
              <a:spcBef>
                <a:spcPts val="0"/>
              </a:spcBef>
              <a:spcAft>
                <a:spcPts val="0"/>
              </a:spcAft>
              <a:buNone/>
            </a:pPr>
            <a:endParaRPr sz="2400" b="1">
              <a:latin typeface="Malgun Gothic"/>
              <a:ea typeface="Malgun Gothic"/>
              <a:cs typeface="Malgun Gothic"/>
              <a:sym typeface="Malgun Gothic"/>
            </a:endParaRPr>
          </a:p>
          <a:p>
            <a:pPr marL="0" lvl="0" indent="0" algn="l" rtl="0">
              <a:spcBef>
                <a:spcPts val="0"/>
              </a:spcBef>
              <a:spcAft>
                <a:spcPts val="0"/>
              </a:spcAft>
              <a:buNone/>
            </a:pPr>
            <a:endParaRPr sz="2000">
              <a:latin typeface="Malgun Gothic"/>
              <a:ea typeface="Malgun Gothic"/>
              <a:cs typeface="Malgun Gothic"/>
              <a:sym typeface="Malgun Gothic"/>
            </a:endParaRPr>
          </a:p>
        </p:txBody>
      </p:sp>
      <p:sp>
        <p:nvSpPr>
          <p:cNvPr id="76" name="Google Shape;76;p15"/>
          <p:cNvSpPr txBox="1"/>
          <p:nvPr/>
        </p:nvSpPr>
        <p:spPr>
          <a:xfrm>
            <a:off x="296950" y="645100"/>
            <a:ext cx="53382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ko" sz="1200">
                <a:solidFill>
                  <a:schemeClr val="dk1"/>
                </a:solidFill>
              </a:rPr>
              <a:t>Reinforcement Learning…</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p:txBody>
      </p:sp>
      <p:pic>
        <p:nvPicPr>
          <p:cNvPr id="77" name="Google Shape;77;p15"/>
          <p:cNvPicPr preferRelativeResize="0"/>
          <p:nvPr/>
        </p:nvPicPr>
        <p:blipFill>
          <a:blip r:embed="rId3">
            <a:alphaModFix/>
          </a:blip>
          <a:stretch>
            <a:fillRect/>
          </a:stretch>
        </p:blipFill>
        <p:spPr>
          <a:xfrm>
            <a:off x="1168050" y="1242100"/>
            <a:ext cx="6807900" cy="2624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p:nvPr/>
        </p:nvSpPr>
        <p:spPr>
          <a:xfrm>
            <a:off x="76200" y="76200"/>
            <a:ext cx="2358900" cy="29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300" b="1">
                <a:latin typeface="Malgun Gothic"/>
                <a:ea typeface="Malgun Gothic"/>
                <a:cs typeface="Malgun Gothic"/>
                <a:sym typeface="Malgun Gothic"/>
              </a:rPr>
              <a:t>Introduction</a:t>
            </a:r>
            <a:endParaRPr sz="2300" b="1">
              <a:latin typeface="Malgun Gothic"/>
              <a:ea typeface="Malgun Gothic"/>
              <a:cs typeface="Malgun Gothic"/>
              <a:sym typeface="Malgun Gothic"/>
            </a:endParaRPr>
          </a:p>
          <a:p>
            <a:pPr marL="0" lvl="0" indent="0" algn="l" rtl="0">
              <a:spcBef>
                <a:spcPts val="0"/>
              </a:spcBef>
              <a:spcAft>
                <a:spcPts val="0"/>
              </a:spcAft>
              <a:buNone/>
            </a:pPr>
            <a:endParaRPr sz="2400" b="1">
              <a:latin typeface="Malgun Gothic"/>
              <a:ea typeface="Malgun Gothic"/>
              <a:cs typeface="Malgun Gothic"/>
              <a:sym typeface="Malgun Gothic"/>
            </a:endParaRPr>
          </a:p>
          <a:p>
            <a:pPr marL="0" lvl="0" indent="0" algn="l" rtl="0">
              <a:spcBef>
                <a:spcPts val="0"/>
              </a:spcBef>
              <a:spcAft>
                <a:spcPts val="0"/>
              </a:spcAft>
              <a:buNone/>
            </a:pPr>
            <a:endParaRPr sz="2000">
              <a:latin typeface="Malgun Gothic"/>
              <a:ea typeface="Malgun Gothic"/>
              <a:cs typeface="Malgun Gothic"/>
              <a:sym typeface="Malgun Gothic"/>
            </a:endParaRPr>
          </a:p>
        </p:txBody>
      </p:sp>
      <p:sp>
        <p:nvSpPr>
          <p:cNvPr id="83" name="Google Shape;83;p16"/>
          <p:cNvSpPr txBox="1"/>
          <p:nvPr/>
        </p:nvSpPr>
        <p:spPr>
          <a:xfrm>
            <a:off x="296950" y="645100"/>
            <a:ext cx="53382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ko" sz="1200">
                <a:solidFill>
                  <a:schemeClr val="dk1"/>
                </a:solidFill>
              </a:rPr>
              <a:t>Reinforcement Learning…</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p:txBody>
      </p:sp>
      <p:pic>
        <p:nvPicPr>
          <p:cNvPr id="84" name="Google Shape;84;p16"/>
          <p:cNvPicPr preferRelativeResize="0"/>
          <p:nvPr/>
        </p:nvPicPr>
        <p:blipFill>
          <a:blip r:embed="rId3">
            <a:alphaModFix/>
          </a:blip>
          <a:stretch>
            <a:fillRect/>
          </a:stretch>
        </p:blipFill>
        <p:spPr>
          <a:xfrm>
            <a:off x="1168050" y="1242100"/>
            <a:ext cx="6807900" cy="2624200"/>
          </a:xfrm>
          <a:prstGeom prst="rect">
            <a:avLst/>
          </a:prstGeom>
          <a:noFill/>
          <a:ln>
            <a:noFill/>
          </a:ln>
        </p:spPr>
      </p:pic>
      <p:sp>
        <p:nvSpPr>
          <p:cNvPr id="85" name="Google Shape;85;p16"/>
          <p:cNvSpPr/>
          <p:nvPr/>
        </p:nvSpPr>
        <p:spPr>
          <a:xfrm>
            <a:off x="2276450" y="2290350"/>
            <a:ext cx="813300" cy="604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p:nvPr/>
        </p:nvSpPr>
        <p:spPr>
          <a:xfrm>
            <a:off x="76200" y="76200"/>
            <a:ext cx="2358900" cy="29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300" b="1">
                <a:latin typeface="Malgun Gothic"/>
                <a:ea typeface="Malgun Gothic"/>
                <a:cs typeface="Malgun Gothic"/>
                <a:sym typeface="Malgun Gothic"/>
              </a:rPr>
              <a:t>Introduction</a:t>
            </a:r>
            <a:endParaRPr sz="2300" b="1">
              <a:latin typeface="Malgun Gothic"/>
              <a:ea typeface="Malgun Gothic"/>
              <a:cs typeface="Malgun Gothic"/>
              <a:sym typeface="Malgun Gothic"/>
            </a:endParaRPr>
          </a:p>
          <a:p>
            <a:pPr marL="0" lvl="0" indent="0" algn="l" rtl="0">
              <a:spcBef>
                <a:spcPts val="0"/>
              </a:spcBef>
              <a:spcAft>
                <a:spcPts val="0"/>
              </a:spcAft>
              <a:buNone/>
            </a:pPr>
            <a:endParaRPr sz="2400" b="1">
              <a:latin typeface="Malgun Gothic"/>
              <a:ea typeface="Malgun Gothic"/>
              <a:cs typeface="Malgun Gothic"/>
              <a:sym typeface="Malgun Gothic"/>
            </a:endParaRPr>
          </a:p>
          <a:p>
            <a:pPr marL="0" lvl="0" indent="0" algn="l" rtl="0">
              <a:spcBef>
                <a:spcPts val="0"/>
              </a:spcBef>
              <a:spcAft>
                <a:spcPts val="0"/>
              </a:spcAft>
              <a:buNone/>
            </a:pPr>
            <a:endParaRPr sz="2000">
              <a:latin typeface="Malgun Gothic"/>
              <a:ea typeface="Malgun Gothic"/>
              <a:cs typeface="Malgun Gothic"/>
              <a:sym typeface="Malgun Gothic"/>
            </a:endParaRPr>
          </a:p>
        </p:txBody>
      </p:sp>
      <p:sp>
        <p:nvSpPr>
          <p:cNvPr id="91" name="Google Shape;91;p17"/>
          <p:cNvSpPr txBox="1"/>
          <p:nvPr/>
        </p:nvSpPr>
        <p:spPr>
          <a:xfrm>
            <a:off x="296950" y="645100"/>
            <a:ext cx="53382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ko" sz="1200">
                <a:solidFill>
                  <a:schemeClr val="dk1"/>
                </a:solidFill>
              </a:rPr>
              <a:t>FrankaCubeStack</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p:txBody>
      </p:sp>
      <p:pic>
        <p:nvPicPr>
          <p:cNvPr id="92" name="Google Shape;92;p17"/>
          <p:cNvPicPr preferRelativeResize="0"/>
          <p:nvPr/>
        </p:nvPicPr>
        <p:blipFill rotWithShape="1">
          <a:blip r:embed="rId3">
            <a:alphaModFix/>
          </a:blip>
          <a:srcRect l="15012" r="19227"/>
          <a:stretch/>
        </p:blipFill>
        <p:spPr>
          <a:xfrm>
            <a:off x="5140375" y="476175"/>
            <a:ext cx="3381276" cy="3899474"/>
          </a:xfrm>
          <a:prstGeom prst="rect">
            <a:avLst/>
          </a:prstGeom>
          <a:noFill/>
          <a:ln w="19050" cap="flat" cmpd="sng">
            <a:solidFill>
              <a:srgbClr val="000000"/>
            </a:solidFill>
            <a:prstDash val="solid"/>
            <a:round/>
            <a:headEnd type="none" w="sm" len="sm"/>
            <a:tailEnd type="none" w="sm" len="sm"/>
          </a:ln>
        </p:spPr>
      </p:pic>
      <p:pic>
        <p:nvPicPr>
          <p:cNvPr id="93" name="Google Shape;93;p17"/>
          <p:cNvPicPr preferRelativeResize="0"/>
          <p:nvPr/>
        </p:nvPicPr>
        <p:blipFill>
          <a:blip r:embed="rId4">
            <a:alphaModFix/>
          </a:blip>
          <a:stretch>
            <a:fillRect/>
          </a:stretch>
        </p:blipFill>
        <p:spPr>
          <a:xfrm>
            <a:off x="188525" y="1309850"/>
            <a:ext cx="5446625" cy="514700"/>
          </a:xfrm>
          <a:prstGeom prst="rect">
            <a:avLst/>
          </a:prstGeom>
          <a:noFill/>
          <a:ln>
            <a:noFill/>
          </a:ln>
        </p:spPr>
      </p:pic>
      <p:pic>
        <p:nvPicPr>
          <p:cNvPr id="94" name="Google Shape;94;p17"/>
          <p:cNvPicPr preferRelativeResize="0"/>
          <p:nvPr/>
        </p:nvPicPr>
        <p:blipFill>
          <a:blip r:embed="rId5">
            <a:alphaModFix/>
          </a:blip>
          <a:stretch>
            <a:fillRect/>
          </a:stretch>
        </p:blipFill>
        <p:spPr>
          <a:xfrm>
            <a:off x="188525" y="1985075"/>
            <a:ext cx="3591590" cy="1010400"/>
          </a:xfrm>
          <a:prstGeom prst="rect">
            <a:avLst/>
          </a:prstGeom>
          <a:noFill/>
          <a:ln>
            <a:noFill/>
          </a:ln>
        </p:spPr>
      </p:pic>
      <p:pic>
        <p:nvPicPr>
          <p:cNvPr id="95" name="Google Shape;95;p17"/>
          <p:cNvPicPr preferRelativeResize="0"/>
          <p:nvPr/>
        </p:nvPicPr>
        <p:blipFill>
          <a:blip r:embed="rId6">
            <a:alphaModFix/>
          </a:blip>
          <a:stretch>
            <a:fillRect/>
          </a:stretch>
        </p:blipFill>
        <p:spPr>
          <a:xfrm>
            <a:off x="296950" y="3058200"/>
            <a:ext cx="3055775" cy="1383275"/>
          </a:xfrm>
          <a:prstGeom prst="rect">
            <a:avLst/>
          </a:prstGeom>
          <a:noFill/>
          <a:ln>
            <a:noFill/>
          </a:ln>
        </p:spPr>
      </p:pic>
      <p:sp>
        <p:nvSpPr>
          <p:cNvPr id="96" name="Google Shape;96;p17"/>
          <p:cNvSpPr/>
          <p:nvPr/>
        </p:nvSpPr>
        <p:spPr>
          <a:xfrm>
            <a:off x="1431925" y="1439200"/>
            <a:ext cx="469200" cy="309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Google Shape;97;p17"/>
          <p:cNvSpPr/>
          <p:nvPr/>
        </p:nvSpPr>
        <p:spPr>
          <a:xfrm>
            <a:off x="3481950" y="1412700"/>
            <a:ext cx="469200" cy="309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8" name="Google Shape;98;p17"/>
          <p:cNvSpPr/>
          <p:nvPr/>
        </p:nvSpPr>
        <p:spPr>
          <a:xfrm>
            <a:off x="4499725" y="1412700"/>
            <a:ext cx="469200" cy="309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9" name="Google Shape;99;p17"/>
          <p:cNvSpPr/>
          <p:nvPr/>
        </p:nvSpPr>
        <p:spPr>
          <a:xfrm>
            <a:off x="1021050" y="2209200"/>
            <a:ext cx="609000" cy="309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p:nvPr/>
        </p:nvSpPr>
        <p:spPr>
          <a:xfrm>
            <a:off x="76200" y="76200"/>
            <a:ext cx="2358900" cy="29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300" b="1">
                <a:latin typeface="Malgun Gothic"/>
                <a:ea typeface="Malgun Gothic"/>
                <a:cs typeface="Malgun Gothic"/>
                <a:sym typeface="Malgun Gothic"/>
              </a:rPr>
              <a:t>Introduction</a:t>
            </a:r>
            <a:endParaRPr sz="2300" b="1">
              <a:latin typeface="Malgun Gothic"/>
              <a:ea typeface="Malgun Gothic"/>
              <a:cs typeface="Malgun Gothic"/>
              <a:sym typeface="Malgun Gothic"/>
            </a:endParaRPr>
          </a:p>
          <a:p>
            <a:pPr marL="0" lvl="0" indent="0" algn="l" rtl="0">
              <a:spcBef>
                <a:spcPts val="0"/>
              </a:spcBef>
              <a:spcAft>
                <a:spcPts val="0"/>
              </a:spcAft>
              <a:buNone/>
            </a:pPr>
            <a:endParaRPr sz="2400" b="1">
              <a:latin typeface="Malgun Gothic"/>
              <a:ea typeface="Malgun Gothic"/>
              <a:cs typeface="Malgun Gothic"/>
              <a:sym typeface="Malgun Gothic"/>
            </a:endParaRPr>
          </a:p>
          <a:p>
            <a:pPr marL="0" lvl="0" indent="0" algn="l" rtl="0">
              <a:spcBef>
                <a:spcPts val="0"/>
              </a:spcBef>
              <a:spcAft>
                <a:spcPts val="0"/>
              </a:spcAft>
              <a:buNone/>
            </a:pPr>
            <a:endParaRPr sz="2000">
              <a:latin typeface="Malgun Gothic"/>
              <a:ea typeface="Malgun Gothic"/>
              <a:cs typeface="Malgun Gothic"/>
              <a:sym typeface="Malgun Gothic"/>
            </a:endParaRPr>
          </a:p>
        </p:txBody>
      </p:sp>
      <p:sp>
        <p:nvSpPr>
          <p:cNvPr id="105" name="Google Shape;105;p18"/>
          <p:cNvSpPr txBox="1"/>
          <p:nvPr/>
        </p:nvSpPr>
        <p:spPr>
          <a:xfrm>
            <a:off x="296950" y="645100"/>
            <a:ext cx="53382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ko" sz="1200">
                <a:solidFill>
                  <a:schemeClr val="dk1"/>
                </a:solidFill>
              </a:rPr>
              <a:t>PhysicsFC</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p:txBody>
      </p:sp>
      <p:pic>
        <p:nvPicPr>
          <p:cNvPr id="106" name="Google Shape;106;p18"/>
          <p:cNvPicPr preferRelativeResize="0"/>
          <p:nvPr/>
        </p:nvPicPr>
        <p:blipFill>
          <a:blip r:embed="rId3">
            <a:alphaModFix/>
          </a:blip>
          <a:stretch>
            <a:fillRect/>
          </a:stretch>
        </p:blipFill>
        <p:spPr>
          <a:xfrm>
            <a:off x="296950" y="1185025"/>
            <a:ext cx="4547799" cy="1454050"/>
          </a:xfrm>
          <a:prstGeom prst="rect">
            <a:avLst/>
          </a:prstGeom>
          <a:noFill/>
          <a:ln>
            <a:noFill/>
          </a:ln>
        </p:spPr>
      </p:pic>
      <p:pic>
        <p:nvPicPr>
          <p:cNvPr id="107" name="Google Shape;107;p18"/>
          <p:cNvPicPr preferRelativeResize="0"/>
          <p:nvPr/>
        </p:nvPicPr>
        <p:blipFill>
          <a:blip r:embed="rId4">
            <a:alphaModFix/>
          </a:blip>
          <a:stretch>
            <a:fillRect/>
          </a:stretch>
        </p:blipFill>
        <p:spPr>
          <a:xfrm>
            <a:off x="5140375" y="476175"/>
            <a:ext cx="3381275" cy="3755541"/>
          </a:xfrm>
          <a:prstGeom prst="rect">
            <a:avLst/>
          </a:prstGeom>
          <a:noFill/>
          <a:ln w="19050" cap="flat" cmpd="sng">
            <a:solidFill>
              <a:schemeClr val="dk2"/>
            </a:solidFill>
            <a:prstDash val="solid"/>
            <a:round/>
            <a:headEnd type="none" w="sm" len="sm"/>
            <a:tailEnd type="none" w="sm" len="sm"/>
          </a:ln>
        </p:spPr>
      </p:pic>
      <p:sp>
        <p:nvSpPr>
          <p:cNvPr id="108" name="Google Shape;108;p18"/>
          <p:cNvSpPr/>
          <p:nvPr/>
        </p:nvSpPr>
        <p:spPr>
          <a:xfrm>
            <a:off x="952300" y="1261950"/>
            <a:ext cx="344100" cy="309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p18"/>
          <p:cNvSpPr/>
          <p:nvPr/>
        </p:nvSpPr>
        <p:spPr>
          <a:xfrm>
            <a:off x="952300" y="1757550"/>
            <a:ext cx="344100" cy="309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110;p18"/>
          <p:cNvSpPr/>
          <p:nvPr/>
        </p:nvSpPr>
        <p:spPr>
          <a:xfrm>
            <a:off x="952300" y="2199450"/>
            <a:ext cx="344100" cy="309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p:nvPr/>
        </p:nvSpPr>
        <p:spPr>
          <a:xfrm>
            <a:off x="76200" y="76200"/>
            <a:ext cx="2358900" cy="29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300" b="1">
                <a:latin typeface="Malgun Gothic"/>
                <a:ea typeface="Malgun Gothic"/>
                <a:cs typeface="Malgun Gothic"/>
                <a:sym typeface="Malgun Gothic"/>
              </a:rPr>
              <a:t>Introduction</a:t>
            </a:r>
            <a:endParaRPr sz="2300" b="1">
              <a:latin typeface="Malgun Gothic"/>
              <a:ea typeface="Malgun Gothic"/>
              <a:cs typeface="Malgun Gothic"/>
              <a:sym typeface="Malgun Gothic"/>
            </a:endParaRPr>
          </a:p>
          <a:p>
            <a:pPr marL="0" lvl="0" indent="0" algn="l" rtl="0">
              <a:spcBef>
                <a:spcPts val="0"/>
              </a:spcBef>
              <a:spcAft>
                <a:spcPts val="0"/>
              </a:spcAft>
              <a:buNone/>
            </a:pPr>
            <a:endParaRPr sz="2400" b="1">
              <a:latin typeface="Malgun Gothic"/>
              <a:ea typeface="Malgun Gothic"/>
              <a:cs typeface="Malgun Gothic"/>
              <a:sym typeface="Malgun Gothic"/>
            </a:endParaRPr>
          </a:p>
          <a:p>
            <a:pPr marL="0" lvl="0" indent="0" algn="l" rtl="0">
              <a:spcBef>
                <a:spcPts val="0"/>
              </a:spcBef>
              <a:spcAft>
                <a:spcPts val="0"/>
              </a:spcAft>
              <a:buNone/>
            </a:pPr>
            <a:endParaRPr sz="2000">
              <a:latin typeface="Malgun Gothic"/>
              <a:ea typeface="Malgun Gothic"/>
              <a:cs typeface="Malgun Gothic"/>
              <a:sym typeface="Malgun Gothic"/>
            </a:endParaRPr>
          </a:p>
        </p:txBody>
      </p:sp>
      <p:sp>
        <p:nvSpPr>
          <p:cNvPr id="116" name="Google Shape;116;p19"/>
          <p:cNvSpPr/>
          <p:nvPr/>
        </p:nvSpPr>
        <p:spPr>
          <a:xfrm>
            <a:off x="2244388" y="3700625"/>
            <a:ext cx="1592400" cy="5367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o"/>
              <a:t>Low Resources</a:t>
            </a:r>
            <a:endParaRPr/>
          </a:p>
        </p:txBody>
      </p:sp>
      <p:sp>
        <p:nvSpPr>
          <p:cNvPr id="117" name="Google Shape;117;p19"/>
          <p:cNvSpPr/>
          <p:nvPr/>
        </p:nvSpPr>
        <p:spPr>
          <a:xfrm>
            <a:off x="5307213" y="3700625"/>
            <a:ext cx="1592400" cy="5367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o"/>
              <a:t>High accuracy</a:t>
            </a:r>
            <a:endParaRPr/>
          </a:p>
        </p:txBody>
      </p:sp>
      <p:sp>
        <p:nvSpPr>
          <p:cNvPr id="118" name="Google Shape;118;p19"/>
          <p:cNvSpPr/>
          <p:nvPr/>
        </p:nvSpPr>
        <p:spPr>
          <a:xfrm>
            <a:off x="3906900" y="3810275"/>
            <a:ext cx="1330200" cy="3174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9" name="Google Shape;119;p19"/>
          <p:cNvSpPr txBox="1"/>
          <p:nvPr/>
        </p:nvSpPr>
        <p:spPr>
          <a:xfrm>
            <a:off x="3491250" y="3622450"/>
            <a:ext cx="21615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ko" sz="1100" b="1">
                <a:solidFill>
                  <a:schemeClr val="dk1"/>
                </a:solidFill>
              </a:rPr>
              <a:t>trade-off</a:t>
            </a:r>
            <a:endParaRPr sz="1100" b="1">
              <a:solidFill>
                <a:schemeClr val="dk1"/>
              </a:solidFill>
            </a:endParaRPr>
          </a:p>
        </p:txBody>
      </p:sp>
      <p:pic>
        <p:nvPicPr>
          <p:cNvPr id="120" name="Google Shape;120;p19"/>
          <p:cNvPicPr preferRelativeResize="0"/>
          <p:nvPr/>
        </p:nvPicPr>
        <p:blipFill rotWithShape="1">
          <a:blip r:embed="rId3">
            <a:alphaModFix/>
          </a:blip>
          <a:srcRect b="70599"/>
          <a:stretch/>
        </p:blipFill>
        <p:spPr>
          <a:xfrm>
            <a:off x="495550" y="1329250"/>
            <a:ext cx="1939575" cy="913000"/>
          </a:xfrm>
          <a:prstGeom prst="rect">
            <a:avLst/>
          </a:prstGeom>
          <a:noFill/>
          <a:ln>
            <a:noFill/>
          </a:ln>
        </p:spPr>
      </p:pic>
      <p:pic>
        <p:nvPicPr>
          <p:cNvPr id="121" name="Google Shape;121;p19"/>
          <p:cNvPicPr preferRelativeResize="0"/>
          <p:nvPr/>
        </p:nvPicPr>
        <p:blipFill rotWithShape="1">
          <a:blip r:embed="rId3">
            <a:alphaModFix/>
          </a:blip>
          <a:srcRect t="33830" b="36770"/>
          <a:stretch/>
        </p:blipFill>
        <p:spPr>
          <a:xfrm>
            <a:off x="3517313" y="1329251"/>
            <a:ext cx="1939575" cy="913000"/>
          </a:xfrm>
          <a:prstGeom prst="rect">
            <a:avLst/>
          </a:prstGeom>
          <a:noFill/>
          <a:ln>
            <a:noFill/>
          </a:ln>
        </p:spPr>
      </p:pic>
      <p:pic>
        <p:nvPicPr>
          <p:cNvPr id="122" name="Google Shape;122;p19"/>
          <p:cNvPicPr preferRelativeResize="0"/>
          <p:nvPr/>
        </p:nvPicPr>
        <p:blipFill rotWithShape="1">
          <a:blip r:embed="rId3">
            <a:alphaModFix/>
          </a:blip>
          <a:srcRect t="68215" b="2384"/>
          <a:stretch/>
        </p:blipFill>
        <p:spPr>
          <a:xfrm>
            <a:off x="6539100" y="1329254"/>
            <a:ext cx="1939575" cy="913000"/>
          </a:xfrm>
          <a:prstGeom prst="rect">
            <a:avLst/>
          </a:prstGeom>
          <a:noFill/>
          <a:ln>
            <a:noFill/>
          </a:ln>
        </p:spPr>
      </p:pic>
      <p:sp>
        <p:nvSpPr>
          <p:cNvPr id="123" name="Google Shape;123;p19"/>
          <p:cNvSpPr/>
          <p:nvPr/>
        </p:nvSpPr>
        <p:spPr>
          <a:xfrm>
            <a:off x="2814675" y="1665900"/>
            <a:ext cx="323100" cy="239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4" name="Google Shape;124;p19"/>
          <p:cNvSpPr/>
          <p:nvPr/>
        </p:nvSpPr>
        <p:spPr>
          <a:xfrm>
            <a:off x="5836450" y="1665900"/>
            <a:ext cx="323100" cy="239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25" name="Google Shape;125;p19"/>
          <p:cNvCxnSpPr/>
          <p:nvPr/>
        </p:nvCxnSpPr>
        <p:spPr>
          <a:xfrm>
            <a:off x="356300" y="2853975"/>
            <a:ext cx="8382000" cy="0"/>
          </a:xfrm>
          <a:prstGeom prst="straightConnector1">
            <a:avLst/>
          </a:prstGeom>
          <a:noFill/>
          <a:ln w="28575" cap="flat" cmpd="sng">
            <a:solidFill>
              <a:schemeClr val="dk2"/>
            </a:solidFill>
            <a:prstDash val="solid"/>
            <a:round/>
            <a:headEnd type="none" w="med" len="med"/>
            <a:tailEnd type="none" w="med" len="med"/>
          </a:ln>
        </p:spPr>
      </p:cxnSp>
      <p:sp>
        <p:nvSpPr>
          <p:cNvPr id="126" name="Google Shape;126;p19"/>
          <p:cNvSpPr/>
          <p:nvPr/>
        </p:nvSpPr>
        <p:spPr>
          <a:xfrm rot="1987569">
            <a:off x="1444194" y="780307"/>
            <a:ext cx="42270" cy="201089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7" name="Google Shape;127;p19"/>
          <p:cNvSpPr/>
          <p:nvPr/>
        </p:nvSpPr>
        <p:spPr>
          <a:xfrm rot="1987569">
            <a:off x="4550869" y="780307"/>
            <a:ext cx="42270" cy="201089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p:nvPr/>
        </p:nvSpPr>
        <p:spPr>
          <a:xfrm>
            <a:off x="76200" y="76200"/>
            <a:ext cx="6552300" cy="298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ko" sz="2400" b="1">
                <a:solidFill>
                  <a:schemeClr val="dk1"/>
                </a:solidFill>
                <a:latin typeface="Malgun Gothic"/>
                <a:ea typeface="Malgun Gothic"/>
                <a:cs typeface="Malgun Gothic"/>
                <a:sym typeface="Malgun Gothic"/>
              </a:rPr>
              <a:t>AMOR</a:t>
            </a:r>
            <a:endParaRPr sz="2000">
              <a:latin typeface="Malgun Gothic"/>
              <a:ea typeface="Malgun Gothic"/>
              <a:cs typeface="Malgun Gothic"/>
              <a:sym typeface="Malgun Gothic"/>
            </a:endParaRPr>
          </a:p>
        </p:txBody>
      </p:sp>
      <p:sp>
        <p:nvSpPr>
          <p:cNvPr id="133" name="Google Shape;133;p20"/>
          <p:cNvSpPr txBox="1"/>
          <p:nvPr/>
        </p:nvSpPr>
        <p:spPr>
          <a:xfrm>
            <a:off x="289275" y="671675"/>
            <a:ext cx="53382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ko" sz="1200">
                <a:solidFill>
                  <a:schemeClr val="dk1"/>
                </a:solidFill>
              </a:rPr>
              <a:t>Adaptive Character Control through </a:t>
            </a:r>
            <a:r>
              <a:rPr lang="ko" sz="1200" b="1">
                <a:solidFill>
                  <a:schemeClr val="dk1"/>
                </a:solidFill>
              </a:rPr>
              <a:t>Multi-Object Reinforcement Learning</a:t>
            </a:r>
            <a:endParaRPr sz="1200" b="1"/>
          </a:p>
        </p:txBody>
      </p:sp>
      <p:pic>
        <p:nvPicPr>
          <p:cNvPr id="134" name="Google Shape;134;p20"/>
          <p:cNvPicPr preferRelativeResize="0"/>
          <p:nvPr/>
        </p:nvPicPr>
        <p:blipFill>
          <a:blip r:embed="rId3">
            <a:alphaModFix/>
          </a:blip>
          <a:stretch>
            <a:fillRect/>
          </a:stretch>
        </p:blipFill>
        <p:spPr>
          <a:xfrm>
            <a:off x="289275" y="1052679"/>
            <a:ext cx="8586875" cy="35419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p:nvPr/>
        </p:nvSpPr>
        <p:spPr>
          <a:xfrm>
            <a:off x="76200" y="76200"/>
            <a:ext cx="6552300" cy="298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ko" sz="2400" b="1">
                <a:solidFill>
                  <a:schemeClr val="dk1"/>
                </a:solidFill>
                <a:latin typeface="Malgun Gothic"/>
                <a:ea typeface="Malgun Gothic"/>
                <a:cs typeface="Malgun Gothic"/>
                <a:sym typeface="Malgun Gothic"/>
              </a:rPr>
              <a:t>AMOR</a:t>
            </a:r>
            <a:endParaRPr sz="2000">
              <a:latin typeface="Malgun Gothic"/>
              <a:ea typeface="Malgun Gothic"/>
              <a:cs typeface="Malgun Gothic"/>
              <a:sym typeface="Malgun Gothic"/>
            </a:endParaRPr>
          </a:p>
        </p:txBody>
      </p:sp>
      <p:sp>
        <p:nvSpPr>
          <p:cNvPr id="140" name="Google Shape;140;p21"/>
          <p:cNvSpPr txBox="1"/>
          <p:nvPr/>
        </p:nvSpPr>
        <p:spPr>
          <a:xfrm>
            <a:off x="289275" y="671675"/>
            <a:ext cx="53382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ko" sz="1200">
                <a:solidFill>
                  <a:schemeClr val="dk1"/>
                </a:solidFill>
              </a:rPr>
              <a:t>Adaptive Character Control through </a:t>
            </a:r>
            <a:r>
              <a:rPr lang="ko" sz="1200" b="1">
                <a:solidFill>
                  <a:schemeClr val="dk1"/>
                </a:solidFill>
              </a:rPr>
              <a:t>Multi-Object Reinforcement Learning</a:t>
            </a:r>
            <a:endParaRPr sz="1200" b="1"/>
          </a:p>
        </p:txBody>
      </p:sp>
      <p:pic>
        <p:nvPicPr>
          <p:cNvPr id="141" name="Google Shape;141;p21"/>
          <p:cNvPicPr preferRelativeResize="0"/>
          <p:nvPr/>
        </p:nvPicPr>
        <p:blipFill rotWithShape="1">
          <a:blip r:embed="rId3">
            <a:alphaModFix/>
          </a:blip>
          <a:srcRect r="41968" b="37158"/>
          <a:stretch/>
        </p:blipFill>
        <p:spPr>
          <a:xfrm>
            <a:off x="289275" y="1052675"/>
            <a:ext cx="4127500" cy="1843625"/>
          </a:xfrm>
          <a:prstGeom prst="rect">
            <a:avLst/>
          </a:prstGeom>
          <a:noFill/>
          <a:ln>
            <a:noFill/>
          </a:ln>
        </p:spPr>
      </p:pic>
      <p:pic>
        <p:nvPicPr>
          <p:cNvPr id="142" name="Google Shape;142;p21"/>
          <p:cNvPicPr preferRelativeResize="0"/>
          <p:nvPr/>
        </p:nvPicPr>
        <p:blipFill>
          <a:blip r:embed="rId4">
            <a:alphaModFix/>
          </a:blip>
          <a:stretch>
            <a:fillRect/>
          </a:stretch>
        </p:blipFill>
        <p:spPr>
          <a:xfrm>
            <a:off x="4986875" y="1731599"/>
            <a:ext cx="2038350" cy="485775"/>
          </a:xfrm>
          <a:prstGeom prst="rect">
            <a:avLst/>
          </a:prstGeom>
          <a:noFill/>
          <a:ln>
            <a:noFill/>
          </a:ln>
        </p:spPr>
      </p:pic>
      <p:pic>
        <p:nvPicPr>
          <p:cNvPr id="143" name="Google Shape;143;p21"/>
          <p:cNvPicPr preferRelativeResize="0"/>
          <p:nvPr/>
        </p:nvPicPr>
        <p:blipFill>
          <a:blip r:embed="rId5">
            <a:alphaModFix/>
          </a:blip>
          <a:stretch>
            <a:fillRect/>
          </a:stretch>
        </p:blipFill>
        <p:spPr>
          <a:xfrm>
            <a:off x="1272100" y="3310088"/>
            <a:ext cx="3250956" cy="485775"/>
          </a:xfrm>
          <a:prstGeom prst="rect">
            <a:avLst/>
          </a:prstGeom>
          <a:noFill/>
          <a:ln>
            <a:noFill/>
          </a:ln>
        </p:spPr>
      </p:pic>
      <p:pic>
        <p:nvPicPr>
          <p:cNvPr id="144" name="Google Shape;144;p21"/>
          <p:cNvPicPr preferRelativeResize="0"/>
          <p:nvPr/>
        </p:nvPicPr>
        <p:blipFill>
          <a:blip r:embed="rId6">
            <a:alphaModFix/>
          </a:blip>
          <a:stretch>
            <a:fillRect/>
          </a:stretch>
        </p:blipFill>
        <p:spPr>
          <a:xfrm>
            <a:off x="412650" y="3368325"/>
            <a:ext cx="859462" cy="369300"/>
          </a:xfrm>
          <a:prstGeom prst="rect">
            <a:avLst/>
          </a:prstGeom>
          <a:noFill/>
          <a:ln>
            <a:noFill/>
          </a:ln>
        </p:spPr>
      </p:pic>
      <p:pic>
        <p:nvPicPr>
          <p:cNvPr id="145" name="Google Shape;145;p21"/>
          <p:cNvPicPr preferRelativeResize="0"/>
          <p:nvPr/>
        </p:nvPicPr>
        <p:blipFill>
          <a:blip r:embed="rId7">
            <a:alphaModFix/>
          </a:blip>
          <a:stretch>
            <a:fillRect/>
          </a:stretch>
        </p:blipFill>
        <p:spPr>
          <a:xfrm>
            <a:off x="1346350" y="3912997"/>
            <a:ext cx="3136300" cy="637150"/>
          </a:xfrm>
          <a:prstGeom prst="rect">
            <a:avLst/>
          </a:prstGeom>
          <a:noFill/>
          <a:ln>
            <a:noFill/>
          </a:ln>
        </p:spPr>
      </p:pic>
      <p:pic>
        <p:nvPicPr>
          <p:cNvPr id="146" name="Google Shape;146;p21"/>
          <p:cNvPicPr preferRelativeResize="0"/>
          <p:nvPr/>
        </p:nvPicPr>
        <p:blipFill>
          <a:blip r:embed="rId8">
            <a:alphaModFix/>
          </a:blip>
          <a:stretch>
            <a:fillRect/>
          </a:stretch>
        </p:blipFill>
        <p:spPr>
          <a:xfrm>
            <a:off x="412650" y="3962400"/>
            <a:ext cx="967748" cy="538350"/>
          </a:xfrm>
          <a:prstGeom prst="rect">
            <a:avLst/>
          </a:prstGeom>
          <a:noFill/>
          <a:ln>
            <a:noFill/>
          </a:ln>
        </p:spPr>
      </p:pic>
      <p:pic>
        <p:nvPicPr>
          <p:cNvPr id="147" name="Google Shape;147;p21"/>
          <p:cNvPicPr preferRelativeResize="0"/>
          <p:nvPr/>
        </p:nvPicPr>
        <p:blipFill>
          <a:blip r:embed="rId9">
            <a:alphaModFix/>
          </a:blip>
          <a:stretch>
            <a:fillRect/>
          </a:stretch>
        </p:blipFill>
        <p:spPr>
          <a:xfrm>
            <a:off x="4912501" y="3962400"/>
            <a:ext cx="1988904" cy="5383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236</Words>
  <Application>Microsoft Office PowerPoint</Application>
  <PresentationFormat>화면 슬라이드 쇼(16:9)</PresentationFormat>
  <Paragraphs>63</Paragraphs>
  <Slides>19</Slides>
  <Notes>19</Notes>
  <HiddenSlides>0</HiddenSlides>
  <MMClips>0</MMClips>
  <ScaleCrop>false</ScaleCrop>
  <HeadingPairs>
    <vt:vector size="6" baseType="variant">
      <vt:variant>
        <vt:lpstr>사용한 글꼴</vt:lpstr>
      </vt:variant>
      <vt:variant>
        <vt:i4>2</vt:i4>
      </vt:variant>
      <vt:variant>
        <vt:lpstr>테마</vt:lpstr>
      </vt:variant>
      <vt:variant>
        <vt:i4>1</vt:i4>
      </vt:variant>
      <vt:variant>
        <vt:lpstr>슬라이드 제목</vt:lpstr>
      </vt:variant>
      <vt:variant>
        <vt:i4>19</vt:i4>
      </vt:variant>
    </vt:vector>
  </HeadingPairs>
  <TitlesOfParts>
    <vt:vector size="22" baseType="lpstr">
      <vt:lpstr>Malgun Gothic</vt:lpstr>
      <vt:lpstr>Arial</vt:lpstr>
      <vt:lpstr>Simple Light</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이 규석</cp:lastModifiedBy>
  <cp:revision>1</cp:revision>
  <dcterms:modified xsi:type="dcterms:W3CDTF">2025-07-22T11:30:33Z</dcterms:modified>
</cp:coreProperties>
</file>