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ideo" Target="../media/media3.mp4"/><Relationship Id="rId8" Type="http://schemas.openxmlformats.org/officeDocument/2006/relationships/image" Target="../media/image3.png"/><Relationship Id="rId7" Type="http://schemas.microsoft.com/office/2007/relationships/media" Target="../media/media2.mp4"/><Relationship Id="rId6" Type="http://schemas.openxmlformats.org/officeDocument/2006/relationships/video" Target="../media/media2.mp4"/><Relationship Id="rId5" Type="http://schemas.openxmlformats.org/officeDocument/2006/relationships/image" Target="../media/image2.png"/><Relationship Id="rId4" Type="http://schemas.openxmlformats.org/officeDocument/2006/relationships/tags" Target="../tags/tag66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.GIF"/><Relationship Id="rId14" Type="http://schemas.openxmlformats.org/officeDocument/2006/relationships/image" Target="../media/image5.png"/><Relationship Id="rId13" Type="http://schemas.microsoft.com/office/2007/relationships/media" Target="../media/media4.mp4"/><Relationship Id="rId12" Type="http://schemas.openxmlformats.org/officeDocument/2006/relationships/video" Target="../media/media4.mp4"/><Relationship Id="rId11" Type="http://schemas.openxmlformats.org/officeDocument/2006/relationships/image" Target="../media/image4.png"/><Relationship Id="rId10" Type="http://schemas.microsoft.com/office/2007/relationships/media" Target="../media/media3.mp4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microsoft.com/office/2007/relationships/media" Target="../media/media5.mp4"/><Relationship Id="rId3" Type="http://schemas.openxmlformats.org/officeDocument/2006/relationships/video" Target="../media/media5.mp4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ideo" Target="../media/media8.mp4"/><Relationship Id="rId8" Type="http://schemas.openxmlformats.org/officeDocument/2006/relationships/image" Target="../media/image10.png"/><Relationship Id="rId7" Type="http://schemas.microsoft.com/office/2007/relationships/media" Target="../media/media7.mp4"/><Relationship Id="rId6" Type="http://schemas.openxmlformats.org/officeDocument/2006/relationships/video" Target="../media/media7.mp4"/><Relationship Id="rId5" Type="http://schemas.openxmlformats.org/officeDocument/2006/relationships/image" Target="../media/image9.png"/><Relationship Id="rId4" Type="http://schemas.microsoft.com/office/2007/relationships/media" Target="../media/media6.mp4"/><Relationship Id="rId3" Type="http://schemas.openxmlformats.org/officeDocument/2006/relationships/video" Target="../media/media6.mp4"/><Relationship Id="rId2" Type="http://schemas.openxmlformats.org/officeDocument/2006/relationships/tags" Target="../tags/tag70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2.png"/><Relationship Id="rId13" Type="http://schemas.microsoft.com/office/2007/relationships/media" Target="../media/media9.mp4"/><Relationship Id="rId12" Type="http://schemas.openxmlformats.org/officeDocument/2006/relationships/video" Target="../media/media9.mp4"/><Relationship Id="rId11" Type="http://schemas.openxmlformats.org/officeDocument/2006/relationships/image" Target="../media/image11.png"/><Relationship Id="rId10" Type="http://schemas.microsoft.com/office/2007/relationships/media" Target="../media/media8.mp4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ideo" Target="../media/media12.mp4"/><Relationship Id="rId8" Type="http://schemas.openxmlformats.org/officeDocument/2006/relationships/image" Target="../media/image13.png"/><Relationship Id="rId7" Type="http://schemas.microsoft.com/office/2007/relationships/media" Target="../media/media11.mp4"/><Relationship Id="rId6" Type="http://schemas.openxmlformats.org/officeDocument/2006/relationships/video" Target="../media/media11.mp4"/><Relationship Id="rId5" Type="http://schemas.openxmlformats.org/officeDocument/2006/relationships/image" Target="../media/image2.png"/><Relationship Id="rId4" Type="http://schemas.microsoft.com/office/2007/relationships/media" Target="../media/media10.mp4"/><Relationship Id="rId3" Type="http://schemas.openxmlformats.org/officeDocument/2006/relationships/video" Target="../media/media10.mp4"/><Relationship Id="rId2" Type="http://schemas.openxmlformats.org/officeDocument/2006/relationships/tags" Target="../tags/tag72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5.png"/><Relationship Id="rId13" Type="http://schemas.microsoft.com/office/2007/relationships/media" Target="../media/media13.mp4"/><Relationship Id="rId12" Type="http://schemas.openxmlformats.org/officeDocument/2006/relationships/video" Target="../media/media13.mp4"/><Relationship Id="rId11" Type="http://schemas.openxmlformats.org/officeDocument/2006/relationships/image" Target="../media/image14.png"/><Relationship Id="rId10" Type="http://schemas.microsoft.com/office/2007/relationships/media" Target="../media/media12.mp4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microsoft.com/office/2007/relationships/media" Target="../media/media15.mp4"/><Relationship Id="rId6" Type="http://schemas.openxmlformats.org/officeDocument/2006/relationships/video" Target="../media/media15.mp4"/><Relationship Id="rId5" Type="http://schemas.openxmlformats.org/officeDocument/2006/relationships/image" Target="../media/image16.png"/><Relationship Id="rId4" Type="http://schemas.microsoft.com/office/2007/relationships/media" Target="../media/media14.avi"/><Relationship Id="rId3" Type="http://schemas.openxmlformats.org/officeDocument/2006/relationships/video" Target="../media/media14.avi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ideo" Target="../media/media15.mp4"/><Relationship Id="rId8" Type="http://schemas.openxmlformats.org/officeDocument/2006/relationships/image" Target="../media/image9.png"/><Relationship Id="rId7" Type="http://schemas.microsoft.com/office/2007/relationships/media" Target="../media/media17.mp4"/><Relationship Id="rId6" Type="http://schemas.openxmlformats.org/officeDocument/2006/relationships/video" Target="../media/media17.mp4"/><Relationship Id="rId5" Type="http://schemas.openxmlformats.org/officeDocument/2006/relationships/image" Target="../media/image18.png"/><Relationship Id="rId4" Type="http://schemas.microsoft.com/office/2007/relationships/media" Target="../media/media16.mp4"/><Relationship Id="rId3" Type="http://schemas.openxmlformats.org/officeDocument/2006/relationships/video" Target="../media/media16.mp4"/><Relationship Id="rId2" Type="http://schemas.openxmlformats.org/officeDocument/2006/relationships/tags" Target="../tags/tag76.x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9.png"/><Relationship Id="rId13" Type="http://schemas.microsoft.com/office/2007/relationships/media" Target="../media/media18.mp4"/><Relationship Id="rId12" Type="http://schemas.openxmlformats.org/officeDocument/2006/relationships/video" Target="../media/media18.mp4"/><Relationship Id="rId11" Type="http://schemas.openxmlformats.org/officeDocument/2006/relationships/image" Target="../media/image17.png"/><Relationship Id="rId10" Type="http://schemas.microsoft.com/office/2007/relationships/media" Target="../media/media15.mp4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r>
              <a:rPr lang="en-US" altLang="zh-CN" sz="3600">
                <a:sym typeface="+mn-ea"/>
              </a:rPr>
              <a:t>Research Progress</a:t>
            </a:r>
            <a:br>
              <a:rPr lang="en-US" altLang="zh-CN" sz="3600">
                <a:sym typeface="+mn-ea"/>
              </a:rPr>
            </a:br>
            <a:br>
              <a:rPr lang="en-US" altLang="zh-CN" sz="3600">
                <a:sym typeface="+mn-ea"/>
              </a:rPr>
            </a:br>
            <a:r>
              <a:rPr lang="en-US" altLang="zh-CN" sz="3600">
                <a:sym typeface="+mn-ea"/>
              </a:rPr>
              <a:t>Learning Character-Agnostic Motion </a:t>
            </a:r>
            <a:br>
              <a:rPr lang="en-US" altLang="zh-CN" sz="3600">
                <a:sym typeface="+mn-ea"/>
              </a:rPr>
            </a:br>
            <a:r>
              <a:rPr lang="en-US" altLang="zh-CN" sz="3600">
                <a:sym typeface="+mn-ea"/>
              </a:rPr>
              <a:t>for Motion Retargeting in 2D</a:t>
            </a:r>
            <a:br>
              <a:rPr lang="en-US" altLang="zh-CN" sz="3600">
                <a:sym typeface="+mn-ea"/>
              </a:rPr>
            </a:br>
            <a:r>
              <a:rPr lang="zh-CN" altLang="en-US" sz="2400">
                <a:latin typeface="+mj-ea"/>
                <a:sym typeface="+mn-ea"/>
              </a:rPr>
              <a:t>(SIGGRAPH </a:t>
            </a:r>
            <a:r>
              <a:rPr lang="en-US" sz="2400">
                <a:latin typeface="+mj-ea"/>
                <a:sym typeface="+mn-ea"/>
              </a:rPr>
              <a:t>2019</a:t>
            </a:r>
            <a:r>
              <a:rPr lang="zh-CN" altLang="en-US" sz="2400">
                <a:latin typeface="+mj-ea"/>
                <a:sym typeface="+mn-ea"/>
              </a:rPr>
              <a:t>)</a:t>
            </a:r>
            <a:endParaRPr lang="zh-CN" altLang="en-US" sz="2400">
              <a:latin typeface="+mj-ea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p>
            <a:pPr algn="r"/>
            <a:r>
              <a:rPr lang="en-US" altLang="zh-CN" sz="1600">
                <a:sym typeface="+mn-ea"/>
              </a:rPr>
              <a:t>2025-07-15</a:t>
            </a:r>
            <a:endParaRPr lang="en-US" altLang="zh-CN" sz="1600"/>
          </a:p>
          <a:p>
            <a:pPr algn="r"/>
            <a:r>
              <a:rPr lang="en-US" altLang="zh-CN" sz="1600">
                <a:sym typeface="+mn-ea"/>
              </a:rPr>
              <a:t>DU XIAN</a:t>
            </a:r>
            <a:endParaRPr lang="en-US" altLang="zh-CN" sz="1600"/>
          </a:p>
          <a:p>
            <a:pPr algn="r"/>
            <a:r>
              <a:rPr lang="en-US" altLang="zh-CN" sz="1600">
                <a:sym typeface="+mn-ea"/>
              </a:rPr>
              <a:t>Computer Graphics Lab</a:t>
            </a:r>
            <a:endParaRPr lang="en-US" altLang="zh-CN" sz="1600"/>
          </a:p>
          <a:p>
            <a:pPr algn="r"/>
            <a:r>
              <a:rPr lang="en-US" altLang="zh-CN" sz="1600">
                <a:sym typeface="+mn-ea"/>
              </a:rPr>
              <a:t>Ajou University</a:t>
            </a:r>
            <a:endParaRPr lang="en-US" altLang="zh-CN" sz="1600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en-US" altLang="zh-CN" sz="3200">
                <a:sym typeface="+mn-ea"/>
              </a:rPr>
              <a:t>Key Points</a:t>
            </a:r>
            <a:endParaRPr lang="zh-CN" altLang="en-US" sz="3200">
              <a:latin typeface="+mj-ea"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pPr algn="l"/>
            <a:r>
              <a:rPr lang="en-US" altLang="zh-CN" sz="2000">
                <a:sym typeface="+mn-ea"/>
              </a:rPr>
              <a:t>2D Motion Retargeting without 3D Reconstruction</a:t>
            </a:r>
            <a:endParaRPr lang="en-US" altLang="zh-CN" sz="2000"/>
          </a:p>
          <a:p>
            <a:pPr lvl="0" algn="l"/>
            <a:r>
              <a:rPr lang="en-US" altLang="zh-CN" sz="2000"/>
              <a:t>Works directly on 2D videos</a:t>
            </a:r>
            <a:endParaRPr lang="en-US" altLang="zh-CN" sz="2000"/>
          </a:p>
          <a:p>
            <a:pPr lvl="0" algn="l"/>
            <a:endParaRPr lang="en-US" altLang="zh-CN" sz="2000"/>
          </a:p>
          <a:p>
            <a:pPr lvl="0" algn="l"/>
            <a:r>
              <a:rPr lang="en-US" altLang="zh-CN" sz="2000"/>
              <a:t>Learns to separate:</a:t>
            </a:r>
            <a:endParaRPr lang="en-US" altLang="zh-CN" sz="2000"/>
          </a:p>
          <a:p>
            <a:pPr lvl="1" algn="l"/>
            <a:r>
              <a:rPr lang="en-US" altLang="zh-CN" sz="1800" b="1"/>
              <a:t>Motion </a:t>
            </a:r>
            <a:r>
              <a:rPr lang="en-US" altLang="zh-CN" sz="1800"/>
              <a:t>(what moves)</a:t>
            </a:r>
            <a:endParaRPr lang="en-US" altLang="zh-CN" sz="1800"/>
          </a:p>
          <a:p>
            <a:pPr lvl="1" algn="l"/>
            <a:r>
              <a:rPr lang="en-US" altLang="zh-CN" sz="1800" b="1"/>
              <a:t>Skeleton </a:t>
            </a:r>
            <a:r>
              <a:rPr lang="en-US" altLang="zh-CN" sz="1800"/>
              <a:t>(body proportions)</a:t>
            </a:r>
            <a:endParaRPr lang="en-US" altLang="zh-CN" sz="1800"/>
          </a:p>
          <a:p>
            <a:pPr lvl="1" algn="l"/>
            <a:r>
              <a:rPr lang="en-US" altLang="zh-CN" sz="1800" b="1"/>
              <a:t>View angle</a:t>
            </a:r>
            <a:r>
              <a:rPr lang="en-US" altLang="zh-CN" sz="1800"/>
              <a:t> (camera direction)</a:t>
            </a:r>
            <a:endParaRPr lang="en-US" altLang="zh-CN" sz="1800"/>
          </a:p>
          <a:p>
            <a:pPr lvl="0" algn="l"/>
            <a:r>
              <a:rPr lang="en-US" altLang="zh-CN" sz="2000"/>
              <a:t>Can mix and recombine these parts</a:t>
            </a:r>
            <a:endParaRPr lang="en-US" altLang="zh-CN" sz="2000"/>
          </a:p>
          <a:p>
            <a:pPr lvl="0" algn="l"/>
            <a:r>
              <a:rPr lang="en-US" altLang="zh-CN" sz="2000"/>
              <a:t>Transfers motion between different characters</a:t>
            </a:r>
            <a:endParaRPr lang="en-US" altLang="zh-CN" sz="20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85" y="608330"/>
            <a:ext cx="4102100" cy="34321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474585" y="4040505"/>
            <a:ext cx="4102735" cy="2209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br>
              <a:rPr lang="en-US" altLang="zh-CN" sz="1400"/>
            </a:br>
            <a:r>
              <a:rPr lang="en-US" altLang="zh-CN" sz="1400"/>
              <a:t>The method extracts character-agnostic 2D motion from two videos and transfers it to new skeletons/view angles (top-left &amp; bottom-right).</a:t>
            </a:r>
            <a:br>
              <a:rPr lang="en-US" altLang="zh-CN" sz="1400"/>
            </a:br>
            <a:r>
              <a:rPr lang="en-US" altLang="zh-CN" sz="1400"/>
              <a:t> </a:t>
            </a:r>
            <a:br>
              <a:rPr lang="en-US" altLang="zh-CN" sz="1400"/>
            </a:br>
            <a:r>
              <a:rPr lang="en-US" altLang="zh-CN" sz="1400"/>
              <a:t>It also disentangles motion, skeleton, and </a:t>
            </a:r>
            <a:br>
              <a:rPr lang="en-US" altLang="zh-CN" sz="1400"/>
            </a:br>
            <a:r>
              <a:rPr lang="en-US" altLang="zh-CN" sz="1400"/>
              <a:t>view-angle representations for controllable interpolation.</a:t>
            </a:r>
            <a:endParaRPr lang="en-US" altLang="zh-CN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Demo </a:t>
            </a:r>
            <a:r>
              <a:rPr lang="en-US" altLang="zh-CN"/>
              <a:t>Examples - 1</a:t>
            </a:r>
            <a:endParaRPr lang="en-US" altLang="zh-CN"/>
          </a:p>
        </p:txBody>
      </p:sp>
      <p:pic>
        <p:nvPicPr>
          <p:cNvPr id="5" name="input1">
            <a:hlinkClick r:id="" action="ppaction://media"/>
          </p:cNvPr>
          <p:cNvPicPr>
            <a:picLocks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8330" y="1313815"/>
            <a:ext cx="2114550" cy="211455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input2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22880" y="1313815"/>
            <a:ext cx="2138045" cy="2138045"/>
          </a:xfrm>
          <a:prstGeom prst="rect">
            <a:avLst/>
          </a:prstGeom>
        </p:spPr>
      </p:pic>
      <p:pic>
        <p:nvPicPr>
          <p:cNvPr id="7" name="input3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60925" y="1313815"/>
            <a:ext cx="2113915" cy="2113915"/>
          </a:xfrm>
          <a:prstGeom prst="rect">
            <a:avLst/>
          </a:prstGeom>
        </p:spPr>
      </p:pic>
      <p:pic>
        <p:nvPicPr>
          <p:cNvPr id="8" name="out">
            <a:hlinkClick r:id="" action="ppaction://media"/>
          </p:cNvPr>
          <p:cNvPicPr/>
          <p:nvPr>
            <a:vide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13520" y="1313815"/>
            <a:ext cx="2463800" cy="22536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70940" y="39408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Motion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3353435" y="38646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240405" y="39408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Skeleton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5234940" y="39408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View angle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9879330" y="4775200"/>
            <a:ext cx="1307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output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3367405" y="4775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Input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079500" y="5609590"/>
            <a:ext cx="10033635" cy="427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Run the full model to combine </a:t>
            </a:r>
            <a:r>
              <a:rPr lang="en-US" altLang="zh-CN" b="1"/>
              <a:t>motion, skeleton, view angle</a:t>
            </a:r>
            <a:r>
              <a:rPr lang="en-US" altLang="zh-CN"/>
              <a:t> from three input videos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16" name="图片 15" descr="3_sources_white_B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22085" y="608330"/>
            <a:ext cx="3114675" cy="227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0">
              <p:cMediaNode>
                <p:cTn id="14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0">
              <p:cMediaNode>
                <p:cTn id="20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Demo Examples - 2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Run the full model to do interpolation </a:t>
            </a:r>
            <a:br>
              <a:rPr lang="en-US" altLang="zh-CN"/>
            </a:br>
            <a:r>
              <a:rPr lang="en-US" altLang="zh-CN"/>
              <a:t>between two input videos. </a:t>
            </a:r>
            <a:br>
              <a:rPr lang="en-US" altLang="zh-CN"/>
            </a:br>
            <a:r>
              <a:rPr lang="en-US" altLang="zh-CN"/>
              <a:t>For example, to keep body attribute unchanged, </a:t>
            </a:r>
            <a:br>
              <a:rPr lang="en-US" altLang="zh-CN"/>
            </a:br>
            <a:r>
              <a:rPr lang="en-US" altLang="zh-CN"/>
              <a:t>and interpolate in </a:t>
            </a:r>
            <a:r>
              <a:rPr lang="en-US" altLang="zh-CN" b="1"/>
              <a:t>motion </a:t>
            </a:r>
            <a:r>
              <a:rPr lang="en-US" altLang="zh-CN"/>
              <a:t>and </a:t>
            </a:r>
            <a:r>
              <a:rPr lang="en-US" altLang="zh-CN" b="1"/>
              <a:t>view </a:t>
            </a:r>
            <a:r>
              <a:rPr lang="en-US" altLang="zh-CN"/>
              <a:t>axis: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interpolate-demo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3320" y="1490345"/>
            <a:ext cx="4064000" cy="4064000"/>
          </a:xfrm>
          <a:prstGeom prst="rect">
            <a:avLst/>
          </a:prstGeom>
        </p:spPr>
      </p:pic>
      <p:pic>
        <p:nvPicPr>
          <p:cNvPr id="7" name="图片 6" descr="interpolation_white_B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30" y="2959100"/>
            <a:ext cx="3550285" cy="259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Demo Examples - 3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Run two encoder model to transfer </a:t>
            </a:r>
            <a:r>
              <a:rPr lang="en-US" altLang="zh-CN" b="1"/>
              <a:t>motion </a:t>
            </a:r>
            <a:r>
              <a:rPr lang="en-US" altLang="zh-CN"/>
              <a:t>and </a:t>
            </a:r>
            <a:r>
              <a:rPr lang="en-US" altLang="zh-CN" b="1"/>
              <a:t>skeleton </a:t>
            </a:r>
            <a:r>
              <a:rPr lang="en-US" altLang="zh-CN"/>
              <a:t>between two input videos: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5" name="input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330" y="1857375"/>
            <a:ext cx="3251200" cy="3251200"/>
          </a:xfrm>
          <a:prstGeom prst="rect">
            <a:avLst/>
          </a:prstGeom>
        </p:spPr>
      </p:pic>
      <p:pic>
        <p:nvPicPr>
          <p:cNvPr id="6" name="input2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80690" y="1857375"/>
            <a:ext cx="3251200" cy="3251200"/>
          </a:xfrm>
          <a:prstGeom prst="rect">
            <a:avLst/>
          </a:prstGeom>
        </p:spPr>
      </p:pic>
      <p:pic>
        <p:nvPicPr>
          <p:cNvPr id="7" name="out12">
            <a:hlinkClick r:id="" action="ppaction://media"/>
          </p:cNvPr>
          <p:cNvPicPr/>
          <p:nvPr>
            <a:vide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5365" y="1857375"/>
            <a:ext cx="3251200" cy="3251200"/>
          </a:xfrm>
          <a:prstGeom prst="rect">
            <a:avLst/>
          </a:prstGeom>
        </p:spPr>
      </p:pic>
      <p:pic>
        <p:nvPicPr>
          <p:cNvPr id="8" name="out21">
            <a:hlinkClick r:id="" action="ppaction://media"/>
          </p:cNvPr>
          <p:cNvPicPr/>
          <p:nvPr>
            <a:vide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26120" y="1857375"/>
            <a:ext cx="3251200" cy="3251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0116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input1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407352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input2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729170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out12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966406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out21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0">
              <p:cMediaNode>
                <p:cTn id="14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0">
              <p:cMediaNode>
                <p:cTn id="20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Demo Examples - 4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Run two encoder model to transfer </a:t>
            </a:r>
            <a:r>
              <a:rPr lang="en-US" altLang="zh-CN" b="1"/>
              <a:t>motion </a:t>
            </a:r>
            <a:r>
              <a:rPr lang="en-US" altLang="zh-CN"/>
              <a:t>and </a:t>
            </a:r>
            <a:r>
              <a:rPr lang="en-US" altLang="zh-CN" b="1"/>
              <a:t>view angle</a:t>
            </a:r>
            <a:r>
              <a:rPr lang="en-US" altLang="zh-CN"/>
              <a:t> between two input videos: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input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330" y="1893570"/>
            <a:ext cx="3251200" cy="3251200"/>
          </a:xfrm>
          <a:prstGeom prst="rect">
            <a:avLst/>
          </a:prstGeom>
        </p:spPr>
      </p:pic>
      <p:pic>
        <p:nvPicPr>
          <p:cNvPr id="6" name="input2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49245" y="1893570"/>
            <a:ext cx="3251200" cy="3251200"/>
          </a:xfrm>
          <a:prstGeom prst="rect">
            <a:avLst/>
          </a:prstGeom>
        </p:spPr>
      </p:pic>
      <p:pic>
        <p:nvPicPr>
          <p:cNvPr id="7" name="out12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00445" y="1893570"/>
            <a:ext cx="3251200" cy="3251200"/>
          </a:xfrm>
          <a:prstGeom prst="rect">
            <a:avLst/>
          </a:prstGeom>
        </p:spPr>
      </p:pic>
      <p:pic>
        <p:nvPicPr>
          <p:cNvPr id="8" name="out21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26120" y="1893570"/>
            <a:ext cx="3251200" cy="3251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0116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input1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407352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input2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729170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out12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966406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out21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0">
              <p:cMediaNode>
                <p:cTn id="14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0">
              <p:cMediaNode>
                <p:cTn id="20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en-US" altLang="zh-CN"/>
              <a:t>Use </a:t>
            </a:r>
            <a:r>
              <a:rPr lang="en-US" altLang="zh-CN"/>
              <a:t>our video</a:t>
            </a:r>
            <a:r>
              <a:rPr lang="en-US" altLang="zh-CN"/>
              <a:t>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/>
              <a:t>Pipeline: </a:t>
            </a:r>
            <a:br>
              <a:rPr lang="en-US" altLang="zh-CN"/>
            </a:br>
            <a:r>
              <a:rPr lang="en-US" altLang="zh-CN"/>
              <a:t>Extract 2D skeletal data (JSON) </a:t>
            </a:r>
            <a:br>
              <a:rPr lang="en-US" altLang="zh-CN"/>
            </a:br>
            <a:r>
              <a:rPr lang="en-US" altLang="zh-CN"/>
              <a:t>from videos using OpenPose, </a:t>
            </a:r>
            <a:br>
              <a:rPr lang="en-US" altLang="zh-CN"/>
            </a:br>
            <a:r>
              <a:rPr lang="en-US" altLang="zh-CN"/>
              <a:t>feed into the model, </a:t>
            </a:r>
            <a:br>
              <a:rPr lang="en-US" altLang="zh-CN"/>
            </a:br>
            <a:r>
              <a:rPr lang="en-US" altLang="zh-CN"/>
              <a:t>and generate outputs.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​​Implementation steps: </a:t>
            </a:r>
            <a:br>
              <a:rPr lang="en-US" altLang="zh-CN"/>
            </a:br>
            <a:r>
              <a:rPr lang="en-US" altLang="zh-CN"/>
              <a:t>Video </a:t>
            </a:r>
            <a:r>
              <a:rPr lang="en-US" altLang="en-US"/>
              <a:t>→</a:t>
            </a:r>
            <a:r>
              <a:rPr lang="en-US" altLang="zh-CN"/>
              <a:t> </a:t>
            </a:r>
            <a:br>
              <a:rPr lang="en-US" altLang="zh-CN"/>
            </a:br>
            <a:r>
              <a:rPr lang="en-US" altLang="zh-CN"/>
              <a:t>OpenPose </a:t>
            </a:r>
            <a:r>
              <a:rPr lang="en-US" altLang="en-US"/>
              <a:t>→</a:t>
            </a:r>
            <a:r>
              <a:rPr lang="en-US" altLang="zh-CN"/>
              <a:t> </a:t>
            </a:r>
            <a:br>
              <a:rPr lang="en-US" altLang="zh-CN"/>
            </a:br>
            <a:r>
              <a:rPr lang="en-US" altLang="zh-CN"/>
              <a:t>JSON </a:t>
            </a:r>
            <a:r>
              <a:rPr lang="en-US" altLang="en-US"/>
              <a:t>→</a:t>
            </a:r>
            <a:r>
              <a:rPr lang="en-US" altLang="zh-CN"/>
              <a:t> </a:t>
            </a:r>
            <a:br>
              <a:rPr lang="en-US" altLang="zh-CN"/>
            </a:br>
            <a:r>
              <a:rPr lang="en-US" altLang="zh-CN"/>
              <a:t>Model </a:t>
            </a:r>
            <a:r>
              <a:rPr lang="en-US" altLang="en-US"/>
              <a:t>→</a:t>
            </a:r>
            <a:r>
              <a:rPr lang="en-US" altLang="zh-CN"/>
              <a:t> </a:t>
            </a:r>
            <a:br>
              <a:rPr lang="en-US" altLang="zh-CN"/>
            </a:br>
            <a:r>
              <a:rPr lang="en-US" altLang="zh-CN"/>
              <a:t>Output</a:t>
            </a:r>
            <a:endParaRPr lang="en-US" altLang="zh-CN"/>
          </a:p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squat_out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7235" y="614045"/>
            <a:ext cx="2357755" cy="5659755"/>
          </a:xfrm>
          <a:prstGeom prst="rect">
            <a:avLst/>
          </a:prstGeom>
        </p:spPr>
      </p:pic>
      <p:pic>
        <p:nvPicPr>
          <p:cNvPr id="6" name="input2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26120" y="1722755"/>
            <a:ext cx="32512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Use our videos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sym typeface="+mn-ea"/>
              </a:rPr>
              <a:t>Run two encoder model to transfer </a:t>
            </a:r>
            <a:r>
              <a:rPr lang="en-US" altLang="zh-CN" b="1">
                <a:sym typeface="+mn-ea"/>
              </a:rPr>
              <a:t>motion </a:t>
            </a:r>
            <a:r>
              <a:rPr lang="en-US" altLang="zh-CN">
                <a:sym typeface="+mn-ea"/>
              </a:rPr>
              <a:t>and </a:t>
            </a:r>
            <a:r>
              <a:rPr lang="en-US" altLang="zh-CN" b="1">
                <a:sym typeface="+mn-ea"/>
              </a:rPr>
              <a:t>skeleton </a:t>
            </a:r>
            <a:r>
              <a:rPr lang="en-US" altLang="zh-CN">
                <a:sym typeface="+mn-ea"/>
              </a:rPr>
              <a:t>between two input videos: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out2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6120" y="1869440"/>
            <a:ext cx="3251200" cy="3251200"/>
          </a:xfrm>
          <a:prstGeom prst="rect">
            <a:avLst/>
          </a:prstGeom>
        </p:spPr>
      </p:pic>
      <p:pic>
        <p:nvPicPr>
          <p:cNvPr id="6" name="input1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8330" y="1869440"/>
            <a:ext cx="3251200" cy="3251200"/>
          </a:xfrm>
          <a:prstGeom prst="rect">
            <a:avLst/>
          </a:prstGeom>
        </p:spPr>
      </p:pic>
      <p:pic>
        <p:nvPicPr>
          <p:cNvPr id="7" name="input2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45435" y="1869440"/>
            <a:ext cx="3251200" cy="3251200"/>
          </a:xfrm>
          <a:prstGeom prst="rect">
            <a:avLst/>
          </a:prstGeom>
        </p:spPr>
      </p:pic>
      <p:pic>
        <p:nvPicPr>
          <p:cNvPr id="8" name="out12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6635" y="1869440"/>
            <a:ext cx="3251200" cy="3251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0116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input1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407352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input2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729170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out12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9664065" y="5520055"/>
            <a:ext cx="1065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out21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0">
              <p:cMediaNode>
                <p:cTn id="14" fill="hold" display="1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0">
              <p:cMediaNode>
                <p:cTn id="20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WPS 演示</Application>
  <PresentationFormat>宽屏</PresentationFormat>
  <Paragraphs>103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自定义设计方案</vt:lpstr>
      <vt:lpstr>Research Progress  Learning Character-Agnostic Motion  for Motion Retargeting in 2D (SIGGRAPH 2019)</vt:lpstr>
      <vt:lpstr>Key Points</vt:lpstr>
      <vt:lpstr>Demo Examples - 1</vt:lpstr>
      <vt:lpstr>Demo Examples - 2</vt:lpstr>
      <vt:lpstr>Demo Examples - 3</vt:lpstr>
      <vt:lpstr>Demo Examples - 4</vt:lpstr>
      <vt:lpstr>Use our videos</vt:lpstr>
      <vt:lpstr>Use our 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Progress</dc:title>
  <dc:creator/>
  <cp:lastModifiedBy>穆图瑜阳</cp:lastModifiedBy>
  <cp:revision>55</cp:revision>
  <dcterms:created xsi:type="dcterms:W3CDTF">2025-07-14T08:05:00Z</dcterms:created>
  <dcterms:modified xsi:type="dcterms:W3CDTF">2025-07-15T14:14:26Z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CD5CB84B647C46A5AB9113C2F9399D54_13</vt:lpwstr>
  </property>
</Properties>
</file>