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86" r:id="rId4"/>
    <p:sldId id="280" r:id="rId5"/>
    <p:sldId id="28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EB13-0651-431D-B162-F2FB897AA742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E9638-BA75-4B5C-8509-41EECB3F2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85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A099-F20B-7CB9-4200-1D4B0B6F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02D336-F2AF-7F7C-9BFA-6EAB8576D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B39BA3-D3B2-D298-910A-76A9D93C8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4FFBED-3370-D470-ADFA-8A6A6EA05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3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E4A8-F966-5F81-81A8-AE14000B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74E0902-DAF7-E8FE-3D70-4C3C84CE5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3CC5F3-82DA-397D-3A94-D1B1D84F7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CD76E2-A209-425F-FEBC-AE29F405A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19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C040C-9DCC-2D58-DC25-C2DE8B0E8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E74FEC-16A0-9211-D1AB-8F448529B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65AC4D-826C-CC19-53CA-3CAD52872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36DF7E-2A46-698A-D755-41C48EAAD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59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2B83-4CBE-0837-DFC5-4B6BD21E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757E3A-1C11-9830-34DE-47D56EA4E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92B841-8B24-0F94-E130-25AC11A9E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F29576-ECA0-2137-6C20-1CE1CD974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23841-6A35-4200-AE43-EA957A0D737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9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9228B0-B0B1-2BA6-35C6-FBCEA7CB4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65C65E-79E9-18F5-C6F7-3E752C6D3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AB57DD-2508-51AA-904B-1A3EE733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FED025-6E7B-1429-05AC-D365495D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B9E166-A4FE-539C-6A6A-248232B0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65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2DEC-1C09-5BAF-7E63-D617FF5C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F9B893-464C-0847-28A5-41049C8AE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A03B3-9777-69CA-A88E-5596B4BC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F4C122-F51F-F9F1-C0FE-93BF1BDB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B1E1AD-5F0D-9BDB-A4DA-E473E08A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33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5F5FC47-4E01-8EC5-CB86-FA97CCA3A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DC52006-DC3C-1577-B333-50A1054B5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A55069-0D7C-51D3-3BC4-F33B981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43DA4F-675D-3220-4C0D-53E84DA5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F5B5B0-E885-53B5-D3FC-78BE9962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47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95D406-C746-C82A-07FF-9F4B02D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40321-5AC5-9489-A14E-60090397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FCAE47-6B16-5585-F481-ED6226BB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280725-284E-1DD2-0C23-C4AF9AEC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69BA11-4ED7-204B-CF06-4341C03E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15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2C2A8-1D3B-548E-7B1E-3B59FC77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2B6807-C18B-077A-3935-57D1E553B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C09AF4-5A35-142A-D5C6-3325222C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03A132-76E8-9384-AC81-75A59FA1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898B85-CDBA-D684-7A7F-F378B083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73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7CA170-DE7E-C73A-65ED-B43F9E7D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6C31AC-5F52-49D7-D8CF-904B6907E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BE8CE9-1AAD-D440-E432-42FC46961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5F6BAB-DD12-9250-9797-FBABC5AB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4D9904-3515-C0DD-A98F-2A26C1A4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0ED537-373F-B42E-FB86-792016DE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8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A9406-AA40-6429-D68E-43593925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ADF83B-FA2D-D023-C54C-DF89D274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C469D0-50D0-2430-E30E-1C3B19738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20FF762-AE5F-FBD3-5F8E-3801A001A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2B5942-353C-8D47-FDFC-F3D73E82E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8AD663C-957D-09A9-D168-D2E00F16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E96B433-AE18-B2E1-6192-8D97ED05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A544C52-35D9-F6E2-DC2E-0CB28FFE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7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A26E5-CC5B-B63C-6973-91A92E0B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30A1EC6-4E58-ADD1-7737-CA085EC4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754B577-BFA3-6662-AA98-A4F89F1A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ED1503-99BC-3D3C-3A54-8AD85490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73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5BD6D0-0CB6-BA5C-7994-E0F29C70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36B966-8318-7030-7C53-53BE2FB9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273ED6-4E15-F156-5E5D-8089E5E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9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4FFFA-278C-A911-925D-F39BD1F6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DE1B95-7BBB-DEF8-DB90-EBB86548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8D2F568-14F1-B7B1-1434-41548CE4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25027D-14CF-CBA6-AA91-669A6777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B8FC6D-3411-0330-345A-C0BC53CA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C327FB-53D9-492E-6117-20142A5A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1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2A86A6-07F3-CBC1-37D4-17FB48C9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411C55C-5CB8-A4FB-7A61-AE543C9AA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C39B18D-1D1C-B2FB-92AE-7724EDA8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882454-2209-769D-5FA7-53510ED8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BDEF41-0DB4-18E3-FD69-EE9F57B7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5DFD85-EF3A-B833-EC3F-93312141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73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C24505-CA55-C54E-BF41-3A919AA5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78E359-E023-4949-DAFA-C4579D4D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05BF19-D9EC-CDF6-5470-4A0A9B0E4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D3D99A-477F-4964-9394-96BE888FA73C}" type="datetimeFigureOut">
              <a:rPr lang="ko-KR" altLang="en-US" smtClean="0"/>
              <a:t>2025-03-25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F0CF8B-52F6-A21D-10A4-3177E30D0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1F502A-CA66-ED0D-B46A-DDD971AD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2C718-9071-4355-99E5-B45CE18D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9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02B23-B615-3A09-3F78-2C6755E59775}"/>
              </a:ext>
            </a:extLst>
          </p:cNvPr>
          <p:cNvSpPr txBox="1"/>
          <p:nvPr/>
        </p:nvSpPr>
        <p:spPr>
          <a:xfrm>
            <a:off x="1443872" y="2290714"/>
            <a:ext cx="9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Research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r>
              <a:rPr lang="en-US" altLang="ko-KR" sz="3200" dirty="0">
                <a:solidFill>
                  <a:schemeClr val="bg1"/>
                </a:solidFill>
              </a:rPr>
              <a:t>Progress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4C12-4717-59C9-3E69-F9FA3095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9E3BF7-86EC-495B-4B71-DEF5588B70A4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E99A-355B-918C-58F9-3386649589DD}"/>
              </a:ext>
            </a:extLst>
          </p:cNvPr>
          <p:cNvSpPr txBox="1"/>
          <p:nvPr/>
        </p:nvSpPr>
        <p:spPr>
          <a:xfrm>
            <a:off x="263234" y="137663"/>
            <a:ext cx="1118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200" dirty="0">
                <a:solidFill>
                  <a:schemeClr val="bg1"/>
                </a:solidFill>
              </a:rPr>
              <a:t>실험 진행 상황 </a:t>
            </a:r>
            <a:r>
              <a:rPr lang="en-US" altLang="ko-KR" sz="4200" dirty="0">
                <a:solidFill>
                  <a:schemeClr val="bg1"/>
                </a:solidFill>
              </a:rPr>
              <a:t>(VIBE Dataset </a:t>
            </a:r>
            <a:r>
              <a:rPr lang="ko-KR" altLang="en-US" sz="4200" dirty="0">
                <a:solidFill>
                  <a:schemeClr val="bg1"/>
                </a:solidFill>
              </a:rPr>
              <a:t>가공</a:t>
            </a:r>
            <a:r>
              <a:rPr lang="en-US" altLang="ko-KR" sz="4200" dirty="0">
                <a:solidFill>
                  <a:schemeClr val="bg1"/>
                </a:solidFill>
              </a:rPr>
              <a:t>)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9D9F185E-3999-E642-A1E0-70B7A633EA32}"/>
              </a:ext>
            </a:extLst>
          </p:cNvPr>
          <p:cNvSpPr txBox="1">
            <a:spLocks/>
          </p:cNvSpPr>
          <p:nvPr/>
        </p:nvSpPr>
        <p:spPr>
          <a:xfrm>
            <a:off x="489668" y="1605279"/>
            <a:ext cx="11702332" cy="150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</a:t>
            </a:r>
            <a:r>
              <a:rPr lang="en-US" altLang="ko-KR" sz="1400" dirty="0"/>
              <a:t> Local Rotation</a:t>
            </a:r>
            <a:r>
              <a:rPr lang="ko-KR" altLang="en-US" sz="1400" dirty="0"/>
              <a:t>이 전혀 제대로 추론 되지 않았음을 시사함</a:t>
            </a:r>
            <a:r>
              <a:rPr lang="en-US" altLang="ko-KR" sz="1400" dirty="0"/>
              <a:t>..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406E5-AB0B-558E-45E5-0A86F7988F29}"/>
              </a:ext>
            </a:extLst>
          </p:cNvPr>
          <p:cNvSpPr txBox="1"/>
          <p:nvPr/>
        </p:nvSpPr>
        <p:spPr>
          <a:xfrm>
            <a:off x="263235" y="1235947"/>
            <a:ext cx="1118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en-US" altLang="ko-KR" dirty="0"/>
              <a:t>VIBE</a:t>
            </a:r>
            <a:r>
              <a:rPr lang="ko-KR" altLang="en-US" dirty="0"/>
              <a:t>를 </a:t>
            </a:r>
            <a:r>
              <a:rPr lang="en-US" altLang="ko-KR" dirty="0"/>
              <a:t>Lafan1</a:t>
            </a:r>
            <a:r>
              <a:rPr lang="ko-KR" altLang="en-US" dirty="0"/>
              <a:t>형식으로 </a:t>
            </a:r>
            <a:r>
              <a:rPr lang="ko-KR" altLang="en-US" dirty="0" err="1"/>
              <a:t>리타겟팅후</a:t>
            </a:r>
            <a:r>
              <a:rPr lang="en-US" altLang="ko-KR" dirty="0"/>
              <a:t>, </a:t>
            </a:r>
            <a:r>
              <a:rPr lang="ko-KR" altLang="en-US" dirty="0"/>
              <a:t>추론 하면 무작위의 모션이 추론됨  </a:t>
            </a:r>
          </a:p>
        </p:txBody>
      </p:sp>
      <p:pic>
        <p:nvPicPr>
          <p:cNvPr id="7" name="그림 6" descr="스케치, 도표, 그림이(가) 표시된 사진&#10;&#10;자동 생성된 설명">
            <a:extLst>
              <a:ext uri="{FF2B5EF4-FFF2-40B4-BE49-F238E27FC236}">
                <a16:creationId xmlns:a16="http://schemas.microsoft.com/office/drawing/2014/main" id="{39B2CCA2-B3D9-A00C-B1F0-F17E01924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05" y="2378570"/>
            <a:ext cx="8435340" cy="4217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287FAB-0BA1-A00F-B9C1-DDF2848B031A}"/>
              </a:ext>
            </a:extLst>
          </p:cNvPr>
          <p:cNvSpPr txBox="1"/>
          <p:nvPr/>
        </p:nvSpPr>
        <p:spPr>
          <a:xfrm>
            <a:off x="4865921" y="2110533"/>
            <a:ext cx="246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VIBE </a:t>
            </a:r>
            <a:r>
              <a:rPr lang="ko-KR" altLang="en-US" sz="1600" b="1" dirty="0"/>
              <a:t>추론 결과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학습 전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7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2340-CD62-A9EE-1644-57C56405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케치, 텍스트, 도표, 그림이(가) 표시된 사진">
            <a:extLst>
              <a:ext uri="{FF2B5EF4-FFF2-40B4-BE49-F238E27FC236}">
                <a16:creationId xmlns:a16="http://schemas.microsoft.com/office/drawing/2014/main" id="{D69D9FEB-744A-6545-D623-0BDAAC72D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74" y="2641856"/>
            <a:ext cx="6809226" cy="340461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C8A65E3-771B-B30E-C66A-6AB5D934D541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BF71-C427-409A-6046-0E577A989041}"/>
              </a:ext>
            </a:extLst>
          </p:cNvPr>
          <p:cNvSpPr txBox="1"/>
          <p:nvPr/>
        </p:nvSpPr>
        <p:spPr>
          <a:xfrm>
            <a:off x="263234" y="137663"/>
            <a:ext cx="1118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VIBE Dataset </a:t>
            </a:r>
            <a:r>
              <a:rPr lang="ko-KR" altLang="en-US" sz="4200" dirty="0">
                <a:solidFill>
                  <a:schemeClr val="bg1"/>
                </a:solidFill>
              </a:rPr>
              <a:t>추가 </a:t>
            </a:r>
            <a:r>
              <a:rPr lang="en-US" altLang="ko-KR" sz="4200" dirty="0">
                <a:solidFill>
                  <a:schemeClr val="bg1"/>
                </a:solidFill>
              </a:rPr>
              <a:t>Training 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F6BEEB67-28E8-3F03-2BC8-6FA54258C7D6}"/>
              </a:ext>
            </a:extLst>
          </p:cNvPr>
          <p:cNvSpPr txBox="1">
            <a:spLocks/>
          </p:cNvSpPr>
          <p:nvPr/>
        </p:nvSpPr>
        <p:spPr>
          <a:xfrm>
            <a:off x="489668" y="1605279"/>
            <a:ext cx="11702332" cy="150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</a:t>
            </a:r>
            <a:r>
              <a:rPr lang="en-US" altLang="ko-KR" sz="1400" dirty="0"/>
              <a:t> Lafan1</a:t>
            </a:r>
            <a:r>
              <a:rPr lang="ko-KR" altLang="en-US" sz="1400" dirty="0"/>
              <a:t> 에도 크게 영향을 미치지 않고</a:t>
            </a:r>
            <a:r>
              <a:rPr lang="en-US" altLang="ko-KR" sz="1400" dirty="0"/>
              <a:t>, VIBE</a:t>
            </a:r>
            <a:r>
              <a:rPr lang="ko-KR" altLang="en-US" sz="1400" dirty="0"/>
              <a:t>의 결과가 좀더 자연스러워 짐을 확인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AD8B5-B4AD-2998-AC68-04E53803D5D8}"/>
              </a:ext>
            </a:extLst>
          </p:cNvPr>
          <p:cNvSpPr txBox="1"/>
          <p:nvPr/>
        </p:nvSpPr>
        <p:spPr>
          <a:xfrm>
            <a:off x="263235" y="1235947"/>
            <a:ext cx="1118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과적합이 의심되어 </a:t>
            </a:r>
            <a:r>
              <a:rPr lang="en-US" altLang="ko-KR" dirty="0"/>
              <a:t>VIBE</a:t>
            </a:r>
            <a:r>
              <a:rPr lang="ko-KR" altLang="en-US" dirty="0"/>
              <a:t>데이터셋을 섞어서 학습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44F11-D3B9-34A6-47F3-ED474318C7B8}"/>
              </a:ext>
            </a:extLst>
          </p:cNvPr>
          <p:cNvSpPr txBox="1"/>
          <p:nvPr/>
        </p:nvSpPr>
        <p:spPr>
          <a:xfrm>
            <a:off x="1519753" y="2526277"/>
            <a:ext cx="386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/>
              <a:t>Lafan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Testset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추론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결과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학습 후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D1AA6-20AD-E7E5-ACBE-F5BF766EFEA6}"/>
              </a:ext>
            </a:extLst>
          </p:cNvPr>
          <p:cNvSpPr txBox="1"/>
          <p:nvPr/>
        </p:nvSpPr>
        <p:spPr>
          <a:xfrm>
            <a:off x="7789369" y="2471980"/>
            <a:ext cx="246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VIBE </a:t>
            </a:r>
            <a:r>
              <a:rPr lang="ko-KR" altLang="en-US" sz="1600" b="1" dirty="0"/>
              <a:t>추론 결과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학습 후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 </a:t>
            </a:r>
          </a:p>
        </p:txBody>
      </p:sp>
      <p:pic>
        <p:nvPicPr>
          <p:cNvPr id="11" name="그림 10" descr="스케치, 도표, 텍스트, 그림이(가) 표시된 사진&#10;&#10;자동 생성된 설명">
            <a:extLst>
              <a:ext uri="{FF2B5EF4-FFF2-40B4-BE49-F238E27FC236}">
                <a16:creationId xmlns:a16="http://schemas.microsoft.com/office/drawing/2014/main" id="{AFBF736C-0ABA-2191-3DB6-A4457D037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/>
        </p:blipFill>
        <p:spPr>
          <a:xfrm>
            <a:off x="168849" y="2909533"/>
            <a:ext cx="5927151" cy="31375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2B747D-81CB-BF25-36A5-BE4258A52E1A}"/>
              </a:ext>
            </a:extLst>
          </p:cNvPr>
          <p:cNvSpPr txBox="1"/>
          <p:nvPr/>
        </p:nvSpPr>
        <p:spPr>
          <a:xfrm>
            <a:off x="6851597" y="5631270"/>
            <a:ext cx="369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>
                <a:solidFill>
                  <a:schemeClr val="accent1">
                    <a:lumMod val="75000"/>
                  </a:schemeClr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완벽하진 않아도 랜덤 모션의 상황은 아님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0584-7FF0-009D-100F-FB09FC3A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3D65E3A-538E-53C9-5C8A-4D9040FFD044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1F82B-F898-3A5A-A818-642DD850D66E}"/>
              </a:ext>
            </a:extLst>
          </p:cNvPr>
          <p:cNvSpPr txBox="1"/>
          <p:nvPr/>
        </p:nvSpPr>
        <p:spPr>
          <a:xfrm>
            <a:off x="263234" y="137663"/>
            <a:ext cx="1118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AMASS</a:t>
            </a:r>
            <a:r>
              <a:rPr lang="ko-KR" altLang="en-US" sz="4200" dirty="0">
                <a:solidFill>
                  <a:schemeClr val="bg1"/>
                </a:solidFill>
              </a:rPr>
              <a:t> 데이터 일부를 학습에 사용</a:t>
            </a:r>
            <a:r>
              <a:rPr lang="en-US" altLang="ko-KR" sz="4200" dirty="0">
                <a:solidFill>
                  <a:schemeClr val="bg1"/>
                </a:solidFill>
              </a:rPr>
              <a:t> </a:t>
            </a:r>
            <a:endParaRPr lang="ko-KR" altLang="en-US" sz="4200" dirty="0">
              <a:solidFill>
                <a:schemeClr val="bg1"/>
              </a:solidFill>
            </a:endParaRP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53B17F84-94C8-DA97-1684-849F08D2C182}"/>
              </a:ext>
            </a:extLst>
          </p:cNvPr>
          <p:cNvSpPr txBox="1">
            <a:spLocks/>
          </p:cNvSpPr>
          <p:nvPr/>
        </p:nvSpPr>
        <p:spPr>
          <a:xfrm>
            <a:off x="489668" y="1605279"/>
            <a:ext cx="11702332" cy="150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▶</a:t>
            </a:r>
            <a:r>
              <a:rPr lang="en-US" altLang="ko-KR" sz="1400" dirty="0"/>
              <a:t> VIBE</a:t>
            </a:r>
            <a:r>
              <a:rPr lang="ko-KR" altLang="en-US" sz="1400" dirty="0"/>
              <a:t>같은 경우 서있는 모션이 많아서</a:t>
            </a:r>
            <a:r>
              <a:rPr lang="en-US" altLang="ko-KR" sz="1400" dirty="0"/>
              <a:t>, </a:t>
            </a:r>
            <a:r>
              <a:rPr lang="ko-KR" altLang="en-US" sz="1400" dirty="0"/>
              <a:t>그런 모션이 많이 포함된 </a:t>
            </a:r>
            <a:r>
              <a:rPr lang="en-US" altLang="ko-KR" sz="1400" dirty="0"/>
              <a:t>ACCAD</a:t>
            </a:r>
            <a:r>
              <a:rPr lang="ko-KR" altLang="en-US" sz="1400" dirty="0"/>
              <a:t>를 지정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dirty="0"/>
              <a:t>IK</a:t>
            </a:r>
            <a:r>
              <a:rPr lang="ko-KR" altLang="en-US" sz="1400" dirty="0"/>
              <a:t>로 </a:t>
            </a:r>
            <a:r>
              <a:rPr lang="ko-KR" altLang="en-US" sz="1400" dirty="0" err="1"/>
              <a:t>리타게팅</a:t>
            </a:r>
            <a:r>
              <a:rPr lang="ko-KR" altLang="en-US" sz="1400" dirty="0"/>
              <a:t> 적용 </a:t>
            </a:r>
            <a:r>
              <a:rPr lang="en-US" altLang="ko-KR" sz="1400" dirty="0"/>
              <a:t>(</a:t>
            </a:r>
            <a:r>
              <a:rPr lang="ko-KR" altLang="en-US" sz="1400" dirty="0"/>
              <a:t>시간이 </a:t>
            </a:r>
            <a:r>
              <a:rPr lang="ko-KR" altLang="en-US" sz="1400" dirty="0" err="1"/>
              <a:t>오래걸려서</a:t>
            </a:r>
            <a:r>
              <a:rPr lang="ko-KR" altLang="en-US" sz="1400" dirty="0"/>
              <a:t> 모든 </a:t>
            </a:r>
            <a:r>
              <a:rPr lang="en-US" altLang="ko-KR" sz="1400" dirty="0"/>
              <a:t>ACCAD </a:t>
            </a:r>
            <a:r>
              <a:rPr lang="ko-KR" altLang="en-US" sz="1400" dirty="0"/>
              <a:t>셋을 다 사용하진 못함</a:t>
            </a:r>
            <a:r>
              <a:rPr lang="en-US" altLang="ko-KR" sz="140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▶ </a:t>
            </a:r>
            <a:r>
              <a:rPr lang="en-US" altLang="ko-KR" sz="1400" dirty="0"/>
              <a:t>AMASS</a:t>
            </a:r>
            <a:r>
              <a:rPr lang="ko-KR" altLang="en-US" sz="1400" dirty="0"/>
              <a:t>를 모두 가공하기엔 시간이 오래 걸려</a:t>
            </a:r>
            <a:r>
              <a:rPr lang="en-US" altLang="ko-KR" sz="1400" dirty="0"/>
              <a:t>, </a:t>
            </a:r>
            <a:r>
              <a:rPr lang="ko-KR" altLang="en-US" sz="1400" dirty="0"/>
              <a:t>그중 </a:t>
            </a:r>
            <a:r>
              <a:rPr lang="en-US" altLang="ko-KR" sz="1400" dirty="0"/>
              <a:t>ACCAD dataset</a:t>
            </a:r>
            <a:r>
              <a:rPr lang="ko-KR" altLang="en-US" sz="1400" dirty="0"/>
              <a:t>을 가공하여 학습에 넣음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D5383-3705-97A3-B6FD-6AAE7DB0C339}"/>
              </a:ext>
            </a:extLst>
          </p:cNvPr>
          <p:cNvSpPr txBox="1"/>
          <p:nvPr/>
        </p:nvSpPr>
        <p:spPr>
          <a:xfrm>
            <a:off x="263235" y="1235947"/>
            <a:ext cx="1118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</a:t>
            </a:r>
            <a:r>
              <a:rPr lang="ko-KR" altLang="en-US" dirty="0" err="1"/>
              <a:t>과적합</a:t>
            </a:r>
            <a:r>
              <a:rPr lang="ko-KR" altLang="en-US" dirty="0"/>
              <a:t> 의심되어 </a:t>
            </a:r>
            <a:r>
              <a:rPr lang="en-US" altLang="ko-KR" dirty="0"/>
              <a:t>AMASS </a:t>
            </a:r>
            <a:r>
              <a:rPr lang="ko-KR" altLang="en-US" dirty="0"/>
              <a:t>데이터 </a:t>
            </a:r>
            <a:r>
              <a:rPr lang="en-US" altLang="ko-KR" dirty="0"/>
              <a:t>(ACCAD, CMU, KIT </a:t>
            </a:r>
            <a:r>
              <a:rPr lang="en-US" altLang="ko-KR" dirty="0" err="1"/>
              <a:t>etc</a:t>
            </a:r>
            <a:r>
              <a:rPr lang="ko-KR" altLang="en-US" dirty="0"/>
              <a:t>포함된 대용량 모션데이터셋</a:t>
            </a:r>
            <a:r>
              <a:rPr lang="en-US" altLang="ko-KR" dirty="0"/>
              <a:t>) </a:t>
            </a:r>
            <a:r>
              <a:rPr lang="ko-KR" altLang="en-US" dirty="0"/>
              <a:t>학습에 일부 사용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D5C2D45-E3D5-B91F-488B-647E1339D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96" y="3428999"/>
            <a:ext cx="4645904" cy="26101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2FBF6E0-3891-A13D-8460-897C5E63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3429000"/>
            <a:ext cx="3396720" cy="26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56623-F92C-B3E4-36AB-1A3876FD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스케치, 도표이(가) 표시된 사진&#10;&#10;자동 생성된 설명">
            <a:extLst>
              <a:ext uri="{FF2B5EF4-FFF2-40B4-BE49-F238E27FC236}">
                <a16:creationId xmlns:a16="http://schemas.microsoft.com/office/drawing/2014/main" id="{A984A77E-AA17-3236-0E5B-84A7789BA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2333122"/>
            <a:ext cx="6675120" cy="333756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420AFAB-53ED-A155-6B88-0900C553B012}"/>
              </a:ext>
            </a:extLst>
          </p:cNvPr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AE2A0-FE8F-DCC2-CE95-01E2770A6023}"/>
              </a:ext>
            </a:extLst>
          </p:cNvPr>
          <p:cNvSpPr txBox="1"/>
          <p:nvPr/>
        </p:nvSpPr>
        <p:spPr>
          <a:xfrm>
            <a:off x="263234" y="137663"/>
            <a:ext cx="11181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dirty="0">
                <a:solidFill>
                  <a:schemeClr val="bg1"/>
                </a:solidFill>
              </a:rPr>
              <a:t>ACCAD </a:t>
            </a:r>
            <a:r>
              <a:rPr lang="ko-KR" altLang="en-US" sz="4200" dirty="0">
                <a:solidFill>
                  <a:schemeClr val="bg1"/>
                </a:solidFill>
              </a:rPr>
              <a:t>학습 결과</a:t>
            </a:r>
          </a:p>
        </p:txBody>
      </p:sp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83671053-88C7-D28D-743D-CD68A5DE0E44}"/>
              </a:ext>
            </a:extLst>
          </p:cNvPr>
          <p:cNvSpPr txBox="1">
            <a:spLocks/>
          </p:cNvSpPr>
          <p:nvPr/>
        </p:nvSpPr>
        <p:spPr>
          <a:xfrm>
            <a:off x="489668" y="1605279"/>
            <a:ext cx="11702332" cy="5115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rtl="0">
              <a:defRPr lang="ko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9BEB7-EA9D-C760-FFFB-F9D74D6D035A}"/>
              </a:ext>
            </a:extLst>
          </p:cNvPr>
          <p:cNvSpPr txBox="1"/>
          <p:nvPr/>
        </p:nvSpPr>
        <p:spPr>
          <a:xfrm>
            <a:off x="263235" y="1235947"/>
            <a:ext cx="1118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◎ 아직</a:t>
            </a:r>
            <a:r>
              <a:rPr lang="en-US" altLang="ko-KR" dirty="0"/>
              <a:t> </a:t>
            </a:r>
            <a:r>
              <a:rPr lang="ko-KR" altLang="en-US" dirty="0"/>
              <a:t>엉성하지만</a:t>
            </a:r>
            <a:r>
              <a:rPr lang="en-US" altLang="ko-KR" dirty="0"/>
              <a:t>, </a:t>
            </a:r>
            <a:r>
              <a:rPr lang="ko-KR" altLang="en-US" dirty="0"/>
              <a:t>예전보다 랜덤성은 줄어든 것처럼 보임 </a:t>
            </a:r>
          </a:p>
        </p:txBody>
      </p:sp>
      <p:pic>
        <p:nvPicPr>
          <p:cNvPr id="8" name="그림 7" descr="스케치, 도표이(가) 표시된 사진">
            <a:extLst>
              <a:ext uri="{FF2B5EF4-FFF2-40B4-BE49-F238E27FC236}">
                <a16:creationId xmlns:a16="http://schemas.microsoft.com/office/drawing/2014/main" id="{F58DE16D-7E51-1F20-32D8-D4BDA8996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/>
          <a:stretch/>
        </p:blipFill>
        <p:spPr>
          <a:xfrm>
            <a:off x="6275070" y="2469382"/>
            <a:ext cx="5722620" cy="31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9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174</Words>
  <Application>Microsoft Office PowerPoint</Application>
  <PresentationFormat>와이드스크린</PresentationFormat>
  <Paragraphs>31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Noto Sans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Myung In Kim</dc:creator>
  <cp:lastModifiedBy>Myung In Kim</cp:lastModifiedBy>
  <cp:revision>41</cp:revision>
  <dcterms:created xsi:type="dcterms:W3CDTF">2024-12-01T00:36:51Z</dcterms:created>
  <dcterms:modified xsi:type="dcterms:W3CDTF">2025-03-25T00:53:42Z</dcterms:modified>
</cp:coreProperties>
</file>