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19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6955"/>
    <p:restoredTop sz="89999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presProps" Target="presProps.xml"  /><Relationship Id="rId29" Type="http://schemas.openxmlformats.org/officeDocument/2006/relationships/viewProps" Target="viewProps.xml"  /><Relationship Id="rId3" Type="http://schemas.openxmlformats.org/officeDocument/2006/relationships/slide" Target="slides/slide1.xml"  /><Relationship Id="rId30" Type="http://schemas.openxmlformats.org/officeDocument/2006/relationships/theme" Target="theme/theme1.xml"  /><Relationship Id="rId31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2024-08-11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png"  /><Relationship Id="rId4" Type="http://schemas.openxmlformats.org/officeDocument/2006/relationships/image" Target="../media/image11.png"  /><Relationship Id="rId5" Type="http://schemas.openxmlformats.org/officeDocument/2006/relationships/image" Target="../media/image12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Relationship Id="rId3" Type="http://schemas.openxmlformats.org/officeDocument/2006/relationships/image" Target="../media/image13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Relationship Id="rId3" Type="http://schemas.openxmlformats.org/officeDocument/2006/relationships/image" Target="../media/image15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8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9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1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gif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Relationship Id="rId3" Type="http://schemas.openxmlformats.org/officeDocument/2006/relationships/image" Target="../media/image7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60401" y="2864339"/>
            <a:ext cx="10871198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/>
              <a:t>HOLD : Category-agnostic 3D Reconstruction of</a:t>
            </a:r>
            <a:br>
              <a:rPr lang="en-US" altLang="ko-KR"/>
            </a:br>
            <a:r>
              <a:rPr lang="en-US" altLang="ko-KR"/>
              <a:t>Interacting Hands and Objects from Video</a:t>
            </a:r>
            <a:endParaRPr lang="en-US" altLang="ko-KR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8925" y="4492405"/>
            <a:ext cx="11614149" cy="1752600"/>
          </a:xfrm>
        </p:spPr>
        <p:txBody>
          <a:bodyPr/>
          <a:lstStyle/>
          <a:p>
            <a:pPr>
              <a:defRPr/>
            </a:pPr>
            <a:r>
              <a:rPr lang="en-US" altLang="ko-KR" sz="2000"/>
              <a:t>Zicong Fan, Maria Parelli, Maria Eleni Kadoglou, Muhammed Kocabas, Xu Chen, Michael J. Black, Otmar Hilliges</a:t>
            </a:r>
            <a:endParaRPr lang="en-US" altLang="ko-KR" sz="2000"/>
          </a:p>
          <a:p>
            <a:pPr>
              <a:defRPr/>
            </a:pPr>
            <a:r>
              <a:rPr lang="en-US" altLang="ko-KR" sz="2300"/>
              <a:t>CVPR2024</a:t>
            </a:r>
            <a:endParaRPr lang="en-US" altLang="ko-KR" sz="2300"/>
          </a:p>
          <a:p>
            <a:pPr>
              <a:defRPr/>
            </a:pPr>
            <a:endParaRPr lang="en-US" altLang="ko-KR" sz="23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69335" y="646464"/>
            <a:ext cx="4053329" cy="1872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STEP 2 :</a:t>
            </a:r>
            <a:r>
              <a:rPr lang="ko-KR" altLang="en-US"/>
              <a:t> </a:t>
            </a:r>
            <a:r>
              <a:rPr lang="en-US" altLang="ko-KR"/>
              <a:t>HOLD-Net training  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8144" y="2521214"/>
            <a:ext cx="11955712" cy="2683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STEP 2 :</a:t>
            </a:r>
            <a:r>
              <a:rPr lang="ko-KR" altLang="en-US"/>
              <a:t> </a:t>
            </a:r>
            <a:r>
              <a:rPr lang="en-US" altLang="ko-KR"/>
              <a:t>HOLD-Net training - Hand Model  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4434" y="1840543"/>
            <a:ext cx="11650132" cy="5257800"/>
          </a:xfrm>
        </p:spPr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 sz="2400"/>
              <a:t>- Model the hand via </a:t>
            </a:r>
            <a:r>
              <a:rPr lang="en-US" altLang="ko-KR" sz="2400" b="1"/>
              <a:t>MANO</a:t>
            </a:r>
            <a:r>
              <a:rPr lang="en-US" altLang="ko-KR" sz="2400"/>
              <a:t> pose, global rotation, and translation</a:t>
            </a:r>
            <a:endParaRPr lang="en-US" altLang="ko-KR" sz="2400"/>
          </a:p>
          <a:p>
            <a:pPr marL="0" indent="0">
              <a:buNone/>
              <a:defRPr/>
            </a:pPr>
            <a:r>
              <a:rPr lang="en-US" altLang="ko-KR" sz="2400"/>
              <a:t>- Sample n points for the hand </a:t>
            </a:r>
            <a:endParaRPr lang="en-US" altLang="ko-KR" sz="2400"/>
          </a:p>
          <a:p>
            <a:pPr marL="0" indent="0">
              <a:buNone/>
              <a:defRPr/>
            </a:pPr>
            <a:r>
              <a:rPr lang="en-US" altLang="ko-KR" sz="2400"/>
              <a:t>- Map points in the observation space </a:t>
            </a:r>
            <a:r>
              <a:rPr lang="en-US" altLang="ko-KR" sz="2400" b="1"/>
              <a:t>x’</a:t>
            </a:r>
            <a:r>
              <a:rPr lang="en-US" altLang="ko-KR" sz="2400"/>
              <a:t> back to the canonical space x using inverse LBS</a:t>
            </a:r>
            <a:endParaRPr lang="en-US" altLang="ko-KR" sz="2400"/>
          </a:p>
          <a:p>
            <a:pPr marL="0" indent="0">
              <a:buNone/>
              <a:defRPr/>
            </a:pPr>
            <a:endParaRPr lang="en-US" altLang="ko-KR" sz="2400"/>
          </a:p>
          <a:p>
            <a:pPr marL="0" indent="0">
              <a:buNone/>
              <a:defRPr/>
            </a:pPr>
            <a:endParaRPr lang="en-US" altLang="ko-KR" sz="1000"/>
          </a:p>
          <a:p>
            <a:pPr marL="0" indent="0">
              <a:buNone/>
              <a:defRPr/>
            </a:pPr>
            <a:r>
              <a:rPr lang="en-US" altLang="ko-KR" sz="2400"/>
              <a:t>- Predict signed distance values to the hand surface</a:t>
            </a:r>
            <a:r>
              <a:rPr lang="en-US" altLang="ko-KR" sz="2400" b="1"/>
              <a:t> </a:t>
            </a:r>
            <a:r>
              <a:rPr lang="en-US" altLang="ko-KR" sz="2400" b="1">
                <a:solidFill>
                  <a:schemeClr val="dk1"/>
                </a:solidFill>
              </a:rPr>
              <a:t>d</a:t>
            </a:r>
            <a:r>
              <a:rPr lang="en-US" altLang="ko-KR" sz="2400"/>
              <a:t> and color </a:t>
            </a:r>
            <a:r>
              <a:rPr lang="en-US" altLang="ko-KR" sz="2400" b="1"/>
              <a:t>c</a:t>
            </a:r>
            <a:r>
              <a:rPr lang="en-US" altLang="ko-KR" sz="2400"/>
              <a:t> using multi-layer perceptron </a:t>
            </a:r>
            <a:endParaRPr lang="en-US" altLang="ko-KR" sz="24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38357" y="1143000"/>
            <a:ext cx="8715285" cy="19564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"/>
              <p:cNvSpPr>
                <a:spLocks noResize="1" noChangeShapeType="1" noTextEdit="1"/>
              </p:cNvSpPr>
              <p:nvPr/>
            </p:nvSpPr>
            <p:spPr>
              <a:xfrm>
                <a:off x="3974208" y="3888418"/>
                <a:ext cx="1781175" cy="581025"/>
              </a:xfrm>
              <a:custGeom>
                <a:avLst/>
                <a:gd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>
                          <a:latin typeface="Cambria Math"/>
                          <a:sym typeface="Cambria Math"/>
                        </a:rPr>
                        <m:t>{x'</m:t>
                      </m:r>
                      <m:sSubSup>
                        <m:sSubSupPr>
                          <m:ctrlPr>
                            <a:rPr sz="2400" i="1">
                              <a:latin typeface="Cambria Math"/>
                              <a:sym typeface="Cambria Math"/>
                            </a:rPr>
                          </m:ctrlPr>
                        </m:sSubSupPr>
                        <m:e>
                          <m:r>
                            <a:rPr sz="2400">
                              <a:latin typeface="Cambria Math"/>
                              <a:sym typeface="Cambria Math"/>
                            </a:rPr>
                            <m:t>}</m:t>
                          </m:r>
                        </m:e>
                        <m:sub>
                          <m:r>
                            <a:rPr sz="2400" i="1">
                              <a:latin typeface="Cambria Math"/>
                              <a:sym typeface="Cambria Math"/>
                            </a:rPr>
                            <m:t>𝑖</m:t>
                          </m:r>
                          <m:r>
                            <a:rPr sz="2400" i="1">
                              <a:latin typeface="Cambria Math"/>
                              <a:sym typeface="Cambria Math"/>
                            </a:rPr>
                            <m:t xml:space="preserve"> = 1,..., </m:t>
                          </m:r>
                          <m:r>
                            <a:rPr sz="2400" i="1">
                              <a:latin typeface="Cambria Math"/>
                              <a:sym typeface="Cambria Math"/>
                            </a:rPr>
                            <m:t>𝑛</m:t>
                          </m:r>
                        </m:sub>
                        <m:sup>
                          <m:r>
                            <a:rPr sz="2400" i="1">
                              <a:latin typeface="Cambria Math"/>
                              <a:sym typeface="Cambria Math"/>
                            </a:rPr>
                            <m:t>ℎ</m:t>
                          </m:r>
                        </m:sup>
                      </m:sSubSup>
                    </m:oMath>
                  </m:oMathPara>
                </a14:m>
              </a:p>
            </p:txBody>
          </p:sp>
        </mc:Choice>
        <mc:Fallback>
          <p:sp>
            <p:nvSpPr>
              <p:cNvPr id="7" name=""/>
              <p:cNvSpPr txBox="1"/>
              <p:nvPr/>
            </p:nvSpPr>
            <p:spPr>
              <a:xfrm>
                <a:off x="3974208" y="3888418"/>
                <a:ext cx="1781175" cy="5810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</p:sp>
        </mc:Fallback>
      </mc:AlternateContent>
      <p:pic>
        <p:nvPicPr>
          <p:cNvPr id="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974208" y="4810227"/>
            <a:ext cx="4243583" cy="630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STEP 2 :</a:t>
            </a:r>
            <a:r>
              <a:rPr lang="ko-KR" altLang="en-US"/>
              <a:t> </a:t>
            </a:r>
            <a:r>
              <a:rPr lang="en-US" altLang="ko-KR"/>
              <a:t>HOLD-Net training - Object Model  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4434" y="1840543"/>
            <a:ext cx="11650132" cy="5257800"/>
          </a:xfrm>
        </p:spPr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 sz="2400"/>
              <a:t>- Sample n points for the object                      along the same ray </a:t>
            </a:r>
            <a:endParaRPr lang="en-US" altLang="ko-KR" sz="2400"/>
          </a:p>
          <a:p>
            <a:pPr marL="0" indent="0">
              <a:buNone/>
              <a:defRPr/>
            </a:pPr>
            <a:r>
              <a:rPr lang="en-US" altLang="ko-KR" sz="2400"/>
              <a:t>- Map points in the observation space </a:t>
            </a:r>
            <a:r>
              <a:rPr lang="en-US" altLang="ko-KR" sz="2400" b="1"/>
              <a:t>x’</a:t>
            </a:r>
            <a:r>
              <a:rPr lang="en-US" altLang="ko-KR" sz="2400"/>
              <a:t> back to the canonical space x using a simple rigid transformation  </a:t>
            </a:r>
            <a:endParaRPr lang="en-US" altLang="ko-KR" sz="2400"/>
          </a:p>
          <a:p>
            <a:pPr marL="0" indent="0">
              <a:buNone/>
              <a:defRPr/>
            </a:pPr>
            <a:endParaRPr lang="en-US" altLang="ko-KR" sz="2400"/>
          </a:p>
          <a:p>
            <a:pPr marL="0" indent="0">
              <a:buNone/>
              <a:defRPr/>
            </a:pPr>
            <a:r>
              <a:rPr lang="en-US" altLang="ko-KR" sz="2400"/>
              <a:t>-Predict signed distance </a:t>
            </a:r>
            <a:r>
              <a:rPr lang="en-US" altLang="ko-KR" sz="2400" b="1"/>
              <a:t>d</a:t>
            </a:r>
            <a:r>
              <a:rPr lang="en-US" altLang="ko-KR" sz="2400"/>
              <a:t> and color</a:t>
            </a:r>
            <a:r>
              <a:rPr lang="en-US" altLang="ko-KR" sz="2400" b="1"/>
              <a:t> c</a:t>
            </a:r>
            <a:r>
              <a:rPr lang="en-US" altLang="ko-KR" sz="2400"/>
              <a:t> using MLP</a:t>
            </a:r>
            <a:r>
              <a:rPr lang="ko-KR" altLang="en-US" sz="2400"/>
              <a:t> </a:t>
            </a:r>
            <a:endParaRPr lang="ko-KR" altLang="en-US" sz="2400"/>
          </a:p>
          <a:p>
            <a:pPr marL="0" indent="0">
              <a:buNone/>
              <a:defRPr/>
            </a:pPr>
            <a:endParaRPr lang="ko-KR" altLang="en-US" sz="24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38357" y="1143000"/>
            <a:ext cx="8715285" cy="1956492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457880" y="4603353"/>
            <a:ext cx="2883688" cy="430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"/>
              <p:cNvSpPr>
                <a:spLocks noResize="1" noChangeShapeType="1" noTextEdit="1"/>
              </p:cNvSpPr>
              <p:nvPr/>
            </p:nvSpPr>
            <p:spPr>
              <a:xfrm>
                <a:off x="4118550" y="3467100"/>
                <a:ext cx="1781175" cy="581025"/>
              </a:xfrm>
              <a:custGeom>
                <a:avLst/>
                <a:gd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>
                          <a:latin typeface="Cambria Math"/>
                          <a:sym typeface="Cambria Math"/>
                        </a:rPr>
                        <m:t>{x'</m:t>
                      </m:r>
                      <m:sSubSup>
                        <m:sSubSupPr>
                          <m:ctrlPr>
                            <a:rPr sz="2400" i="1">
                              <a:latin typeface="Cambria Math"/>
                              <a:sym typeface="Cambria Math"/>
                            </a:rPr>
                          </m:ctrlPr>
                        </m:sSubSupPr>
                        <m:e>
                          <m:r>
                            <a:rPr sz="2400">
                              <a:latin typeface="Cambria Math"/>
                              <a:sym typeface="Cambria Math"/>
                            </a:rPr>
                            <m:t>}</m:t>
                          </m:r>
                        </m:e>
                        <m:sub>
                          <m:r>
                            <a:rPr sz="2400" i="1">
                              <a:latin typeface="Cambria Math"/>
                              <a:sym typeface="Cambria Math"/>
                            </a:rPr>
                            <m:t>𝑖</m:t>
                          </m:r>
                          <m:r>
                            <a:rPr sz="2400" i="1">
                              <a:latin typeface="Cambria Math"/>
                              <a:sym typeface="Cambria Math"/>
                            </a:rPr>
                            <m:t xml:space="preserve"> = 1,..., </m:t>
                          </m:r>
                          <m:r>
                            <a:rPr sz="2400" i="1">
                              <a:latin typeface="Cambria Math"/>
                              <a:sym typeface="Cambria Math"/>
                            </a:rPr>
                            <m:t>𝑛</m:t>
                          </m:r>
                        </m:sub>
                        <m:sup>
                          <m:r>
                            <a:rPr sz="2400" i="1">
                              <a:latin typeface="Cambria Math"/>
                              <a:sym typeface="Cambria Math"/>
                            </a:rPr>
                            <m:t>𝑜</m:t>
                          </m:r>
                        </m:sup>
                      </m:sSubSup>
                    </m:oMath>
                  </m:oMathPara>
                </a14:m>
              </a:p>
            </p:txBody>
          </p:sp>
        </mc:Choice>
        <mc:Fallback>
          <p:sp>
            <p:nvSpPr>
              <p:cNvPr id="10" name=""/>
              <p:cNvSpPr txBox="1"/>
              <p:nvPr/>
            </p:nvSpPr>
            <p:spPr>
              <a:xfrm>
                <a:off x="4118550" y="3467100"/>
                <a:ext cx="1781175" cy="5810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STEP 2 :</a:t>
            </a:r>
            <a:r>
              <a:rPr lang="ko-KR" altLang="en-US"/>
              <a:t> </a:t>
            </a:r>
            <a:r>
              <a:rPr lang="en-US" altLang="ko-KR"/>
              <a:t>HOLD-Net training - Background  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4434" y="1352286"/>
            <a:ext cx="11650132" cy="5257800"/>
          </a:xfrm>
        </p:spPr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 sz="2400"/>
              <a:t>-Use a time-dependent NeRF++ to model the dynamic background. </a:t>
            </a:r>
            <a:endParaRPr lang="en-US" altLang="ko-KR" sz="2400"/>
          </a:p>
          <a:p>
            <a:pPr marL="0" indent="0">
              <a:buNone/>
              <a:defRPr/>
            </a:pPr>
            <a:r>
              <a:rPr lang="en-US" altLang="ko-KR" sz="2400"/>
              <a:t>-Define a bounding sphere of the foreground scene(i.e. hand and the object)</a:t>
            </a:r>
            <a:endParaRPr lang="en-US" altLang="ko-KR" sz="2400"/>
          </a:p>
          <a:p>
            <a:pPr marL="0" indent="0">
              <a:buNone/>
              <a:defRPr/>
            </a:pPr>
            <a:r>
              <a:rPr lang="en-US" altLang="ko-KR" sz="2400"/>
              <a:t>-For a given sample outside the bounding sphere, the signed distance and color are predicted.</a:t>
            </a:r>
            <a:endParaRPr lang="en-US" altLang="ko-KR" sz="2400"/>
          </a:p>
          <a:p>
            <a:pPr marL="0" indent="0">
              <a:buNone/>
              <a:defRPr/>
            </a:pPr>
            <a:r>
              <a:rPr lang="en-US" altLang="ko-KR" sz="2400"/>
              <a:t>  </a:t>
            </a:r>
            <a:endParaRPr lang="en-US" altLang="ko-KR" sz="24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38357" y="1472507"/>
            <a:ext cx="8715285" cy="1956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/>
              <a:t>STEP 2 :</a:t>
            </a:r>
            <a:r>
              <a:rPr lang="ko-KR" altLang="en-US"/>
              <a:t> </a:t>
            </a:r>
            <a:r>
              <a:rPr lang="en-US" altLang="ko-KR"/>
              <a:t>HOLD-Net training </a:t>
            </a:r>
            <a:br>
              <a:rPr lang="en-US" altLang="ko-KR"/>
            </a:br>
            <a:r>
              <a:rPr lang="en-US" altLang="ko-KR"/>
              <a:t>- Compositional volumetric rendering  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0934" y="1364152"/>
            <a:ext cx="11650132" cy="5395383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endParaRPr lang="en-US" altLang="ko-KR" sz="2400"/>
          </a:p>
          <a:p>
            <a:pPr marL="0" indent="0">
              <a:buNone/>
              <a:defRPr/>
            </a:pPr>
            <a:r>
              <a:rPr lang="en-US" altLang="ko-KR" sz="2400"/>
              <a:t>- Sort and Merge the two sets(hand, object) of samples via their depth value </a:t>
            </a:r>
            <a:endParaRPr lang="en-US" altLang="ko-KR" sz="2400"/>
          </a:p>
          <a:p>
            <a:pPr marL="0" indent="0">
              <a:buNone/>
              <a:defRPr/>
            </a:pPr>
            <a:r>
              <a:rPr lang="en-US" altLang="ko-KR" sz="2400"/>
              <a:t>	=&gt; Foreground color </a:t>
            </a:r>
            <a:endParaRPr lang="en-US" altLang="ko-KR" sz="2400"/>
          </a:p>
          <a:p>
            <a:pPr marL="0" indent="0">
              <a:buNone/>
              <a:defRPr/>
            </a:pPr>
            <a:endParaRPr lang="en-US" altLang="ko-KR" sz="2400"/>
          </a:p>
          <a:p>
            <a:pPr marL="0" indent="0">
              <a:buNone/>
              <a:defRPr/>
            </a:pPr>
            <a:endParaRPr lang="en-US" altLang="ko-KR" sz="2400"/>
          </a:p>
          <a:p>
            <a:pPr marL="0" indent="0">
              <a:buNone/>
              <a:defRPr/>
            </a:pPr>
            <a:r>
              <a:rPr lang="en-US" altLang="ko-KR" sz="2400"/>
              <a:t>- Background color is determined by density and color of sampled points of background </a:t>
            </a:r>
            <a:endParaRPr lang="en-US" altLang="ko-KR" sz="2400"/>
          </a:p>
          <a:p>
            <a:pPr marL="0" indent="0">
              <a:buNone/>
              <a:defRPr/>
            </a:pPr>
            <a:r>
              <a:rPr lang="en-US" altLang="ko-KR" sz="2400"/>
              <a:t>- Composite background and foreground =&gt; Final color </a:t>
            </a:r>
            <a:endParaRPr lang="en-US" altLang="ko-KR" sz="24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38357" y="1472507"/>
            <a:ext cx="8715285" cy="1956492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950340" y="4379343"/>
            <a:ext cx="4778154" cy="914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STEP 3</a:t>
            </a:r>
            <a:r>
              <a:rPr lang="ko-KR" altLang="en-US"/>
              <a:t> </a:t>
            </a:r>
            <a:r>
              <a:rPr lang="en-US" altLang="ko-KR"/>
              <a:t>: Pose refinement 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5016" y="1600200"/>
            <a:ext cx="11501964" cy="4525963"/>
          </a:xfrm>
        </p:spPr>
        <p:txBody>
          <a:bodyPr/>
          <a:lstStyle/>
          <a:p>
            <a:pPr>
              <a:defRPr/>
            </a:pPr>
            <a:r>
              <a:rPr lang="en-US" altLang="ko-KR"/>
              <a:t>Refine hand and object pose parameters with mesh-based constraints</a:t>
            </a:r>
            <a:endParaRPr lang="en-US" altLang="ko-KR"/>
          </a:p>
          <a:p>
            <a:pPr>
              <a:defRPr/>
            </a:pPr>
            <a:r>
              <a:rPr lang="en-US" altLang="ko-KR"/>
              <a:t>Encourage contact between frequently contacted hand vertices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    and the object vertices by reducing the distances between them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"/>
              <p:cNvSpPr>
                <a:spLocks noResize="1" noChangeShapeType="1" noTextEdit="1"/>
              </p:cNvSpPr>
              <p:nvPr/>
            </p:nvSpPr>
            <p:spPr>
              <a:xfrm>
                <a:off x="11077572" y="2691870"/>
                <a:ext cx="1009650" cy="542925"/>
              </a:xfrm>
              <a:custGeom>
                <a:avLst/>
                <a:gd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300" i="1">
                              <a:latin typeface="Cambria Math"/>
                              <a:sym typeface="Cambria Math"/>
                            </a:rPr>
                          </m:ctrlPr>
                        </m:sSubPr>
                        <m:e>
                          <m:r>
                            <a:rPr sz="2300">
                              <a:latin typeface="Cambria Math"/>
                              <a:sym typeface="Cambria Math"/>
                            </a:rPr>
                            <m:t>V</m:t>
                          </m:r>
                        </m:e>
                        <m:sub>
                          <m:r>
                            <a:rPr sz="2300" i="1">
                              <a:latin typeface="Cambria Math"/>
                              <a:sym typeface="Cambria Math"/>
                            </a:rPr>
                            <m:t>𝑡</m:t>
                          </m:r>
                          <m:r>
                            <a:rPr sz="2300" i="1">
                              <a:latin typeface="Cambria Math"/>
                              <a:sym typeface="Cambria Math"/>
                            </a:rPr>
                            <m:t>𝑖</m:t>
                          </m:r>
                          <m:r>
                            <a:rPr sz="2300" i="1">
                              <a:latin typeface="Cambria Math"/>
                              <a:sym typeface="Cambria Math"/>
                            </a:rPr>
                            <m:t>𝑝</m:t>
                          </m:r>
                          <m:r>
                            <a:rPr sz="2300" i="1">
                              <a:latin typeface="Cambria Math"/>
                              <a:sym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</a:p>
            </p:txBody>
          </p:sp>
        </mc:Choice>
        <mc:Fallback>
          <p:sp>
            <p:nvSpPr>
              <p:cNvPr id="4" name=""/>
              <p:cNvSpPr txBox="1"/>
              <p:nvPr/>
            </p:nvSpPr>
            <p:spPr>
              <a:xfrm>
                <a:off x="11077572" y="2691870"/>
                <a:ext cx="1009650" cy="5429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</p:sp>
        </mc:Fallback>
      </mc:AlternateContent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695471" y="4021931"/>
            <a:ext cx="4801056" cy="980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STEP</a:t>
            </a:r>
            <a:r>
              <a:rPr lang="ko-KR" altLang="en-US"/>
              <a:t> </a:t>
            </a:r>
            <a:r>
              <a:rPr lang="en-US" altLang="ko-KR"/>
              <a:t>4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Final training 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9" y="1600200"/>
            <a:ext cx="11290298" cy="4525963"/>
          </a:xfrm>
        </p:spPr>
        <p:txBody>
          <a:bodyPr/>
          <a:lstStyle/>
          <a:p>
            <a:pPr>
              <a:defRPr/>
            </a:pPr>
            <a:r>
              <a:rPr lang="en-US" altLang="ko-KR"/>
              <a:t>Given the refined parameters, fully train HOLD-Net </a:t>
            </a:r>
            <a:endParaRPr lang="en-US" altLang="ko-KR"/>
          </a:p>
          <a:p>
            <a:pPr>
              <a:defRPr/>
            </a:pPr>
            <a:r>
              <a:rPr lang="en-US" altLang="ko-KR"/>
              <a:t>HOLD-Net is pre-trained with half the number of epochs compared to this full-training stage for computational efficiency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 -Dataset 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282700"/>
            <a:ext cx="10972798" cy="51302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ko-KR"/>
              <a:t>In-the-lab dataset : HO3D-v3 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 sz="2600"/>
              <a:t>- Consists of RGB videos of a human hand manipulating a rigid object</a:t>
            </a:r>
            <a:endParaRPr lang="en-US" altLang="ko-KR" sz="2600"/>
          </a:p>
          <a:p>
            <a:pPr marL="0" indent="0">
              <a:buNone/>
              <a:defRPr/>
            </a:pPr>
            <a:endParaRPr lang="en-US" altLang="ko-KR" sz="2600"/>
          </a:p>
          <a:p>
            <a:pPr marL="0" indent="0">
              <a:buNone/>
              <a:defRPr/>
            </a:pPr>
            <a:endParaRPr lang="en-US" altLang="ko-KR" sz="2600"/>
          </a:p>
          <a:p>
            <a:pPr marL="0" indent="0">
              <a:buNone/>
              <a:defRPr/>
            </a:pPr>
            <a:endParaRPr lang="en-US" altLang="ko-KR" sz="2600"/>
          </a:p>
          <a:p>
            <a:pPr marL="0" indent="0">
              <a:buNone/>
              <a:defRPr/>
            </a:pPr>
            <a:r>
              <a:rPr lang="en-US" altLang="ko-KR" sz="2600"/>
              <a:t>- Provides accurate 3D annotations for MANO hand parameters and object poses</a:t>
            </a:r>
            <a:endParaRPr lang="en-US" altLang="ko-KR" sz="2600"/>
          </a:p>
          <a:p>
            <a:pPr marL="0" indent="0">
              <a:buNone/>
              <a:defRPr/>
            </a:pPr>
            <a:r>
              <a:rPr lang="en-US" altLang="ko-KR" sz="2600"/>
              <a:t>- None of the existing baselines are trained using HO3D  (for generalization)</a:t>
            </a:r>
            <a:endParaRPr lang="en-US" altLang="ko-KR" sz="2600"/>
          </a:p>
          <a:p>
            <a:pPr>
              <a:defRPr/>
            </a:pPr>
            <a:r>
              <a:rPr lang="en-US" altLang="ko-KR"/>
              <a:t>In-the-wild sequences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 sz="2600"/>
              <a:t>-  in-door &amp;out-door scenes</a:t>
            </a:r>
            <a:endParaRPr lang="en-US" altLang="ko-KR" sz="2600"/>
          </a:p>
          <a:p>
            <a:pPr marL="0" indent="0">
              <a:buNone/>
              <a:defRPr/>
            </a:pPr>
            <a:r>
              <a:rPr lang="en-US" altLang="ko-KR" sz="2600"/>
              <a:t>- 1st-person view &amp; 3rd-person static view </a:t>
            </a:r>
            <a:endParaRPr lang="en-US" altLang="ko-KR" sz="2600"/>
          </a:p>
        </p:txBody>
      </p:sp>
      <p:grpSp>
        <p:nvGrpSpPr>
          <p:cNvPr id="7" name=""/>
          <p:cNvGrpSpPr/>
          <p:nvPr/>
        </p:nvGrpSpPr>
        <p:grpSpPr>
          <a:xfrm rot="0">
            <a:off x="2600091" y="2233666"/>
            <a:ext cx="6390163" cy="1360286"/>
            <a:chOff x="2630817" y="2735521"/>
            <a:chExt cx="6390163" cy="1360286"/>
          </a:xfrm>
        </p:grpSpPr>
        <p:pic>
          <p:nvPicPr>
            <p:cNvPr id="4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2630817" y="2735521"/>
              <a:ext cx="2072819" cy="1348856"/>
            </a:xfrm>
            <a:prstGeom prst="rect">
              <a:avLst/>
            </a:prstGeom>
          </p:spPr>
        </p:pic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832835" y="2762192"/>
              <a:ext cx="2034716" cy="1333615"/>
            </a:xfrm>
            <a:prstGeom prst="rect">
              <a:avLst/>
            </a:prstGeom>
          </p:spPr>
        </p:pic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001504" y="2762192"/>
              <a:ext cx="2019475" cy="13336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 - Metrics 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MPJPE (Mean Per Joint Position Error) </a:t>
            </a:r>
            <a:endParaRPr lang="en-US" altLang="ko-KR"/>
          </a:p>
          <a:p>
            <a:pPr lvl="1">
              <a:defRPr/>
            </a:pPr>
            <a:r>
              <a:rPr lang="en-US" altLang="ko-KR"/>
              <a:t>to measure hand pose error</a:t>
            </a:r>
            <a:endParaRPr lang="en-US" altLang="ko-KR"/>
          </a:p>
          <a:p>
            <a:pPr>
              <a:defRPr/>
            </a:pPr>
            <a:r>
              <a:rPr lang="en-US" altLang="ko-KR"/>
              <a:t>Chamfer Distance(CD) </a:t>
            </a:r>
            <a:endParaRPr lang="en-US" altLang="ko-KR"/>
          </a:p>
          <a:p>
            <a:pPr lvl="1">
              <a:defRPr/>
            </a:pPr>
            <a:r>
              <a:rPr lang="en-US" altLang="ko-KR"/>
              <a:t>to evaluate object reconstruction quality </a:t>
            </a:r>
            <a:endParaRPr lang="en-US" altLang="ko-KR"/>
          </a:p>
          <a:p>
            <a:pPr>
              <a:defRPr/>
            </a:pPr>
            <a:r>
              <a:rPr lang="en-US" altLang="ko-KR"/>
              <a:t>F-score (F5, F10)</a:t>
            </a:r>
            <a:endParaRPr lang="en-US" altLang="ko-KR"/>
          </a:p>
          <a:p>
            <a:pPr lvl="1">
              <a:defRPr/>
            </a:pPr>
            <a:r>
              <a:rPr lang="en-US" altLang="ko-KR"/>
              <a:t>to measure local shape details </a:t>
            </a:r>
            <a:endParaRPr lang="en-US" altLang="ko-KR"/>
          </a:p>
          <a:p>
            <a:pPr>
              <a:defRPr/>
            </a:pPr>
            <a:r>
              <a:rPr lang="en-US" altLang="ko-KR"/>
              <a:t>Hand-relative Chamfer Distance(     ) </a:t>
            </a:r>
            <a:endParaRPr lang="en-US" altLang="ko-KR"/>
          </a:p>
          <a:p>
            <a:pPr lvl="1">
              <a:defRPr/>
            </a:pPr>
            <a:r>
              <a:rPr lang="en-US" altLang="ko-KR"/>
              <a:t> to measure object pose and shape relative to the hand in 3D</a:t>
            </a:r>
            <a:endParaRPr lang="en-US" altLang="ko-K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"/>
              <p:cNvSpPr>
                <a:spLocks noResize="1" noChangeShapeType="1" noTextEdit="1"/>
              </p:cNvSpPr>
              <p:nvPr/>
            </p:nvSpPr>
            <p:spPr>
              <a:xfrm>
                <a:off x="6182632" y="4947330"/>
                <a:ext cx="923925" cy="523875"/>
              </a:xfrm>
              <a:custGeom>
                <a:avLst/>
                <a:gd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200" i="1">
                              <a:latin typeface="Cambria Math"/>
                              <a:sym typeface="Cambria Math"/>
                            </a:rPr>
                          </m:ctrlPr>
                        </m:sSubPr>
                        <m:e>
                          <m:r>
                            <a:rPr sz="2200">
                              <a:latin typeface="Cambria Math"/>
                              <a:sym typeface="Cambria Math"/>
                            </a:rPr>
                            <m:t>CD</m:t>
                          </m:r>
                        </m:e>
                        <m:sub>
                          <m:r>
                            <a:rPr sz="2200" i="1">
                              <a:latin typeface="Cambria Math"/>
                              <a:sym typeface="Cambria Math"/>
                            </a:rPr>
                            <m:t>ℎ</m:t>
                          </m:r>
                        </m:sub>
                      </m:sSub>
                    </m:oMath>
                  </m:oMathPara>
                </a14:m>
              </a:p>
            </p:txBody>
          </p:sp>
        </mc:Choice>
        <mc:Fallback>
          <p:sp>
            <p:nvSpPr>
              <p:cNvPr id="4" name=""/>
              <p:cNvSpPr txBox="1"/>
              <p:nvPr/>
            </p:nvSpPr>
            <p:spPr>
              <a:xfrm>
                <a:off x="6182632" y="4947330"/>
                <a:ext cx="923925" cy="5238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 - State of the art comparison 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Hand-object reconstruction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 marL="457200" lvl="1" indent="0">
              <a:buNone/>
              <a:defRPr/>
            </a:pPr>
            <a:r>
              <a:rPr lang="en-US" altLang="ko-KR"/>
              <a:t>- Existing methods do not assume an object template  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 marL="457200" lvl="1" indent="0">
              <a:buNone/>
              <a:defRPr/>
            </a:pPr>
            <a:endParaRPr lang="en-US" altLang="ko-KR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16691" y="2224448"/>
            <a:ext cx="6958616" cy="1433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We interact with 140 objects per day</a:t>
            </a:r>
            <a:endParaRPr lang="en-US" altLang="ko-KR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1165175" y="1600200"/>
            <a:ext cx="9861645" cy="452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 - State of the art comparison 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Hand-object reconstruction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 marL="457200" lvl="1" indent="0">
              <a:buNone/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 marL="457200" lvl="1" indent="0">
              <a:buNone/>
              <a:defRPr/>
            </a:pPr>
            <a:endParaRPr lang="en-US" altLang="ko-KR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94285" y="2155555"/>
            <a:ext cx="8857358" cy="4533915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4828442" y="4776747"/>
            <a:ext cx="227542" cy="217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en-US" altLang="ko-KR"/>
          </a:p>
        </p:txBody>
      </p:sp>
      <p:cxnSp>
        <p:nvCxnSpPr>
          <p:cNvPr id="8" name=""/>
          <p:cNvCxnSpPr>
            <a:stCxn id="7" idx="2"/>
          </p:cNvCxnSpPr>
          <p:nvPr/>
        </p:nvCxnSpPr>
        <p:spPr>
          <a:xfrm rot="10800000">
            <a:off x="1387928" y="4272642"/>
            <a:ext cx="3440514" cy="612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"/>
          <p:cNvSpPr txBox="1"/>
          <p:nvPr/>
        </p:nvSpPr>
        <p:spPr>
          <a:xfrm>
            <a:off x="768803" y="4057922"/>
            <a:ext cx="836839" cy="486592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ko-KR" sz="1300"/>
              <a:t>mug handle</a:t>
            </a:r>
            <a:endParaRPr lang="en-US" altLang="ko-KR" sz="1300"/>
          </a:p>
        </p:txBody>
      </p:sp>
      <p:sp>
        <p:nvSpPr>
          <p:cNvPr id="10" name=""/>
          <p:cNvSpPr/>
          <p:nvPr/>
        </p:nvSpPr>
        <p:spPr>
          <a:xfrm>
            <a:off x="9675304" y="3933276"/>
            <a:ext cx="547309" cy="489236"/>
          </a:xfrm>
          <a:prstGeom prst="ellipse">
            <a:avLst/>
          </a:prstGeom>
          <a:noFill/>
          <a:ln w="1905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Times New Roman"/>
            </a:endParaRPr>
          </a:p>
        </p:txBody>
      </p:sp>
      <p:cxnSp>
        <p:nvCxnSpPr>
          <p:cNvPr id="11" name=""/>
          <p:cNvCxnSpPr>
            <a:stCxn id="10" idx="6"/>
          </p:cNvCxnSpPr>
          <p:nvPr/>
        </p:nvCxnSpPr>
        <p:spPr>
          <a:xfrm flipV="1">
            <a:off x="10222614" y="3748768"/>
            <a:ext cx="508442" cy="429127"/>
          </a:xfrm>
          <a:prstGeom prst="straightConnector1">
            <a:avLst/>
          </a:prstGeom>
          <a:noFill/>
          <a:ln w="12700" cap="flat" cmpd="sng" algn="ctr">
            <a:solidFill>
              <a:srgbClr val="ff0000">
                <a:alpha val="100000"/>
              </a:srgbClr>
            </a:solidFill>
            <a:prstDash val="solid"/>
            <a:tailEnd type="arrow"/>
          </a:ln>
        </p:spPr>
      </p:cxnSp>
      <p:sp>
        <p:nvSpPr>
          <p:cNvPr id="12" name=""/>
          <p:cNvSpPr txBox="1"/>
          <p:nvPr/>
        </p:nvSpPr>
        <p:spPr>
          <a:xfrm>
            <a:off x="10584968" y="3487783"/>
            <a:ext cx="836839" cy="4838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car</a:t>
            </a:r>
            <a:endParaRPr xmlns:mc="http://schemas.openxmlformats.org/markup-compatibility/2006" xmlns:hp="http://schemas.haansoft.com/office/presentation/8.0" kumimoji="0" lang="en-US" altLang="ko-KR" sz="13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frame</a:t>
            </a:r>
            <a:endParaRPr xmlns:mc="http://schemas.openxmlformats.org/markup-compatibility/2006" xmlns:hp="http://schemas.haansoft.com/office/presentation/8.0" kumimoji="0" lang="en-US" altLang="ko-KR" sz="13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 - State of the art comparison 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9" y="1600200"/>
            <a:ext cx="10972798" cy="4898304"/>
          </a:xfrm>
        </p:spPr>
        <p:txBody>
          <a:bodyPr/>
          <a:lstStyle/>
          <a:p>
            <a:pPr>
              <a:defRPr/>
            </a:pPr>
            <a:r>
              <a:rPr lang="en-US" altLang="ko-KR"/>
              <a:t>Generalization 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lvl="1">
              <a:defRPr/>
            </a:pPr>
            <a:r>
              <a:rPr lang="en-US" altLang="ko-KR" sz="2400"/>
              <a:t>split HO3D sequences according to whether they belong to the training categories of DiffHOI  </a:t>
            </a:r>
            <a:endParaRPr lang="en-US" altLang="ko-KR" sz="2400"/>
          </a:p>
          <a:p>
            <a:pPr lvl="1">
              <a:defRPr/>
            </a:pPr>
            <a:r>
              <a:rPr lang="en-US" altLang="ko-KR" sz="2400"/>
              <a:t>our method has consistent performance on all categories </a:t>
            </a:r>
            <a:endParaRPr lang="en-US" altLang="ko-KR" sz="2400"/>
          </a:p>
          <a:p>
            <a:pPr lvl="1">
              <a:defRPr/>
            </a:pPr>
            <a:r>
              <a:rPr lang="en-US" altLang="ko-KR" sz="2400"/>
              <a:t>our method significantly outperforms DiffHOI even for its training categories</a:t>
            </a:r>
            <a:endParaRPr lang="en-US" altLang="ko-KR" sz="2400"/>
          </a:p>
          <a:p>
            <a:pPr>
              <a:defRPr/>
            </a:pPr>
            <a:endParaRPr lang="en-US" altLang="ko-KR"/>
          </a:p>
          <a:p>
            <a:pPr marL="457200" lvl="1" indent="0">
              <a:buNone/>
              <a:defRPr/>
            </a:pPr>
            <a:endParaRPr lang="en-US" altLang="ko-KR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61707" y="2283770"/>
            <a:ext cx="9068586" cy="1912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 - State of the art comparison 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798" cy="4898304"/>
          </a:xfrm>
        </p:spPr>
        <p:txBody>
          <a:bodyPr/>
          <a:lstStyle/>
          <a:p>
            <a:pPr>
              <a:defRPr/>
            </a:pPr>
            <a:r>
              <a:rPr lang="en-US" altLang="ko-KR"/>
              <a:t>Generalization 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457200" lvl="1" indent="0">
              <a:buNone/>
              <a:defRPr/>
            </a:pPr>
            <a:endParaRPr lang="en-US" altLang="ko-KR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84761" y="2021739"/>
            <a:ext cx="8857358" cy="4533915"/>
          </a:xfrm>
          <a:prstGeom prst="rect">
            <a:avLst/>
          </a:prstGeom>
        </p:spPr>
      </p:pic>
      <p:sp>
        <p:nvSpPr>
          <p:cNvPr id="8" name=""/>
          <p:cNvSpPr/>
          <p:nvPr/>
        </p:nvSpPr>
        <p:spPr>
          <a:xfrm>
            <a:off x="8643053" y="2312828"/>
            <a:ext cx="548368" cy="627435"/>
          </a:xfrm>
          <a:prstGeom prst="ellipse">
            <a:avLst/>
          </a:prstGeom>
          <a:noFill/>
          <a:ln w="1905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5456412" y="5295405"/>
            <a:ext cx="548368" cy="523526"/>
          </a:xfrm>
          <a:prstGeom prst="ellipse">
            <a:avLst/>
          </a:prstGeom>
          <a:noFill/>
          <a:ln w="1905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Times New Roman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162151" y="5557169"/>
            <a:ext cx="1622610" cy="680327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3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drill</a:t>
            </a:r>
            <a:r>
              <a:rPr xmlns:mc="http://schemas.openxmlformats.org/markup-compatibility/2006" xmlns:hp="http://schemas.haansoft.com/office/presentation/8.0" kumimoji="0" lang="en-US" altLang="ko-KR" sz="1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 : outside of DiffHOI’s training dataset </a:t>
            </a:r>
            <a:endParaRPr xmlns:mc="http://schemas.openxmlformats.org/markup-compatibility/2006" xmlns:hp="http://schemas.haansoft.com/office/presentation/8.0" kumimoji="0" lang="en-US" altLang="ko-KR" sz="13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4220428" y="5295406"/>
            <a:ext cx="548368" cy="523526"/>
          </a:xfrm>
          <a:prstGeom prst="ellipse">
            <a:avLst/>
          </a:prstGeom>
          <a:noFill/>
          <a:ln w="1905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9531475" y="2312828"/>
            <a:ext cx="790822" cy="627435"/>
          </a:xfrm>
          <a:prstGeom prst="ellipse">
            <a:avLst/>
          </a:prstGeom>
          <a:noFill/>
          <a:ln w="1905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Times New Roman"/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10463005" y="2472012"/>
            <a:ext cx="1622610" cy="681456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3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Water Bottle</a:t>
            </a:r>
            <a:r>
              <a:rPr xmlns:mc="http://schemas.openxmlformats.org/markup-compatibility/2006" xmlns:hp="http://schemas.haansoft.com/office/presentation/8.0" kumimoji="0" lang="en-US" altLang="ko-KR" sz="13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 : in the DiffHOI’s training dataset </a:t>
            </a:r>
            <a:endParaRPr xmlns:mc="http://schemas.openxmlformats.org/markup-compatibility/2006" xmlns:hp="http://schemas.haansoft.com/office/presentation/8.0" kumimoji="0" lang="en-US" altLang="ko-KR" sz="13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 - State of the art comparison 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9" y="1600200"/>
            <a:ext cx="10972798" cy="450864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ko-KR"/>
              <a:t>In-hand object scanning 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36786" y="2578343"/>
            <a:ext cx="6318427" cy="1449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 - State of the art comparison 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798" cy="501953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ko-KR"/>
              <a:t>In-hand object scanning 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lvl="1">
              <a:defRPr/>
            </a:pPr>
            <a:r>
              <a:rPr lang="en-US" altLang="ko-KR" sz="2400"/>
              <a:t>more details, fewer artifacts, more closer to the ground-truth </a:t>
            </a:r>
            <a:endParaRPr lang="en-US" altLang="ko-KR" sz="2400"/>
          </a:p>
        </p:txBody>
      </p:sp>
      <p:pic>
        <p:nvPicPr>
          <p:cNvPr id="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42369" y="1944516"/>
            <a:ext cx="6205141" cy="3577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 - Ablation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4690" y="1600200"/>
            <a:ext cx="11856024" cy="4525963"/>
          </a:xfrm>
        </p:spPr>
        <p:txBody>
          <a:bodyPr/>
          <a:lstStyle/>
          <a:p>
            <a:pPr>
              <a:defRPr/>
            </a:pPr>
            <a:r>
              <a:rPr lang="en-US" altLang="ko-KR" sz="2700"/>
              <a:t>Joint hand-object reconstruction &amp; Contact-based hand-object pose refinement </a:t>
            </a:r>
            <a:endParaRPr lang="en-US" altLang="ko-KR" sz="2700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 lvl="1">
              <a:defRPr/>
            </a:pPr>
            <a:r>
              <a:rPr lang="en-US" altLang="ko-KR" sz="2400"/>
              <a:t>Modelling the hand and object jointly improves object reconstruction accuracy</a:t>
            </a:r>
            <a:endParaRPr lang="en-US" altLang="ko-KR" sz="2400"/>
          </a:p>
          <a:p>
            <a:pPr lvl="1">
              <a:defRPr/>
            </a:pPr>
            <a:r>
              <a:rPr lang="en-US" altLang="ko-KR" sz="2400"/>
              <a:t>Pose refinement improves object and hand poses </a:t>
            </a:r>
            <a:endParaRPr lang="en-US" altLang="ko-KR" sz="24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81678" y="2416653"/>
            <a:ext cx="6342045" cy="1324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기존 </a:t>
            </a:r>
            <a:r>
              <a:rPr lang="en-US" altLang="ko-KR"/>
              <a:t>References 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2332037"/>
            <a:ext cx="1097279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ko-KR"/>
              <a:t>- pre-scanned object template	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	=&gt; infeasible to scale to in-the-wild scenarios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	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 datasets with a limited number of objects 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	=&gt; poor generalization 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494445"/>
            <a:ext cx="10972798" cy="11350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5300"/>
              <a:t>HOLD </a:t>
            </a:r>
            <a:r>
              <a:rPr lang="en-US" altLang="ko-KR" sz="3700"/>
              <a:t>(</a:t>
            </a:r>
            <a:r>
              <a:rPr lang="en-US" altLang="ko-KR" sz="3700" b="1">
                <a:solidFill>
                  <a:srgbClr val="ff0000"/>
                </a:solidFill>
              </a:rPr>
              <a:t>H</a:t>
            </a:r>
            <a:r>
              <a:rPr lang="en-US" altLang="ko-KR" sz="3700"/>
              <a:t>and and </a:t>
            </a:r>
            <a:r>
              <a:rPr lang="en-US" altLang="ko-KR" sz="3700" b="1">
                <a:solidFill>
                  <a:srgbClr val="ff0000"/>
                </a:solidFill>
              </a:rPr>
              <a:t>O</a:t>
            </a:r>
            <a:r>
              <a:rPr lang="en-US" altLang="ko-KR" sz="3700"/>
              <a:t>bject reconstruction by </a:t>
            </a:r>
            <a:r>
              <a:rPr lang="en-US" altLang="ko-KR" sz="3700" b="1">
                <a:solidFill>
                  <a:srgbClr val="ff0000"/>
                </a:solidFill>
              </a:rPr>
              <a:t>L</a:t>
            </a:r>
            <a:r>
              <a:rPr lang="en-US" altLang="ko-KR" sz="3700"/>
              <a:t>everaging interaction constraints in three </a:t>
            </a:r>
            <a:r>
              <a:rPr lang="en-US" altLang="ko-KR" sz="3700" b="1">
                <a:solidFill>
                  <a:srgbClr val="ff0000"/>
                </a:solidFill>
              </a:rPr>
              <a:t>D</a:t>
            </a:r>
            <a:r>
              <a:rPr lang="en-US" altLang="ko-KR" sz="3700"/>
              <a:t>imensions)</a:t>
            </a:r>
            <a:endParaRPr lang="en-US" altLang="ko-KR" sz="37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4504" y="2848785"/>
            <a:ext cx="11582991" cy="2277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STEP 1 : Pose initialization </a:t>
            </a: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64987" y="2515807"/>
            <a:ext cx="7662025" cy="2694748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04454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ko-KR"/>
              <a:t>Hand Pose 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 </a:t>
            </a:r>
            <a:r>
              <a:rPr lang="en-US" altLang="ko-KR" sz="3000"/>
              <a:t>off-the-shelf hand pose estimator : METRO(MEsh TRansfOrmer, CVPR 2021)</a:t>
            </a:r>
            <a:endParaRPr lang="en-US" altLang="ko-KR" sz="3000"/>
          </a:p>
          <a:p>
            <a:pPr marL="0" indent="0">
              <a:buNone/>
              <a:defRPr/>
            </a:pPr>
            <a:r>
              <a:rPr lang="en-US" altLang="ko-KR"/>
              <a:t> 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		</a:t>
            </a:r>
            <a:r>
              <a:rPr lang="en-US" altLang="ko-KR"/>
              <a:t>=&gt;</a:t>
            </a:r>
            <a:r>
              <a:rPr lang="ko-KR" altLang="en-US"/>
              <a:t> </a:t>
            </a:r>
            <a:r>
              <a:rPr lang="en-US" altLang="ko-KR"/>
              <a:t>hand poses, shape, global rotation, translation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STEP 1 : Pose initialization </a:t>
            </a:r>
            <a:endParaRPr lang="en-US" altLang="ko-KR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Object Pose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 Create object-only images via segmentation network (Segment Anything, ICCV 2023)</a:t>
            </a:r>
            <a:endParaRPr lang="en-US" altLang="ko-KR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3805" y="3429000"/>
            <a:ext cx="11944389" cy="2039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STEP 1 : Pose initialization  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5493" y="1417638"/>
            <a:ext cx="11503477" cy="5287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ko-KR"/>
              <a:t>Object Pose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 Use “</a:t>
            </a:r>
            <a:r>
              <a:rPr lang="en-US" altLang="ko-KR" sz="2700"/>
              <a:t>SuperGlue: Learning Feature Matching with Graph Neural Networks, CVPR 2020” </a:t>
            </a:r>
            <a:r>
              <a:rPr lang="en-US" altLang="ko-KR"/>
              <a:t>for multi-view matching 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15500" y="3265715"/>
            <a:ext cx="7960999" cy="2939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STEP 1 : Pose initialization </a:t>
            </a:r>
            <a:endParaRPr lang="en-US" altLang="ko-KR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798" cy="52578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Object Pose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 Perform structure-from-motion (SfM) to obtain a </a:t>
            </a:r>
            <a:r>
              <a:rPr lang="en-US" altLang="ko-KR" b="1"/>
              <a:t>point cloud 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-Point cloud defines the object and its rotation and translation </a:t>
            </a:r>
            <a:endParaRPr lang="en-US" altLang="ko-KR"/>
          </a:p>
        </p:txBody>
      </p:sp>
      <p:grpSp>
        <p:nvGrpSpPr>
          <p:cNvPr id="10" name=""/>
          <p:cNvGrpSpPr/>
          <p:nvPr/>
        </p:nvGrpSpPr>
        <p:grpSpPr>
          <a:xfrm rot="0">
            <a:off x="3627578" y="2975859"/>
            <a:ext cx="4936841" cy="2658428"/>
            <a:chOff x="1977033" y="3052286"/>
            <a:chExt cx="2256234" cy="1569856"/>
          </a:xfrm>
        </p:grpSpPr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2"/>
            <a:srcRect r="88700"/>
            <a:stretch>
              <a:fillRect/>
            </a:stretch>
          </p:blipFill>
          <p:spPr>
            <a:xfrm>
              <a:off x="1977033" y="3052286"/>
              <a:ext cx="930898" cy="1569856"/>
            </a:xfrm>
            <a:prstGeom prst="rect">
              <a:avLst/>
            </a:prstGeom>
          </p:spPr>
        </p:pic>
        <p:pic>
          <p:nvPicPr>
            <p:cNvPr id="9" name=""/>
            <p:cNvPicPr>
              <a:picLocks noChangeAspect="1"/>
            </p:cNvPicPr>
            <p:nvPr/>
          </p:nvPicPr>
          <p:blipFill rotWithShape="1">
            <a:blip r:embed="rId3"/>
            <a:srcRect l="84900"/>
            <a:stretch>
              <a:fillRect/>
            </a:stretch>
          </p:blipFill>
          <p:spPr>
            <a:xfrm>
              <a:off x="2989403" y="3052286"/>
              <a:ext cx="1243863" cy="15698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STEP 1 : Pose initialization </a:t>
            </a:r>
            <a:endParaRPr lang="en-US" altLang="ko-KR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85083" y="1777092"/>
            <a:ext cx="11421833" cy="4525963"/>
          </a:xfrm>
        </p:spPr>
        <p:txBody>
          <a:bodyPr/>
          <a:lstStyle/>
          <a:p>
            <a:pPr>
              <a:defRPr/>
            </a:pPr>
            <a:r>
              <a:rPr lang="en-US" altLang="ko-KR"/>
              <a:t>Aligning the hand and object 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-Encourages hand-object contact 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	-2D reprojection of hand joints and the object point cloud 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	-to match with the original 2D projection 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-Updates hand and object translation, hand shape, and object scale 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742</ep:Words>
  <ep:PresentationFormat>화면 슬라이드 쇼(4:3)</ep:PresentationFormat>
  <ep:Paragraphs>102</ep:Paragraphs>
  <ep:Slides>25</ep:Slides>
  <ep:Notes>6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ep:HeadingPairs>
  <ep:TitlesOfParts>
    <vt:vector size="26" baseType="lpstr">
      <vt:lpstr>한컴오피스</vt:lpstr>
      <vt:lpstr>HOLD : Category-agnostic 3D Reconstruction of Interacting Hands and Objects from Video</vt:lpstr>
      <vt:lpstr>We interact with 140 objects per day</vt:lpstr>
      <vt:lpstr>기존 References</vt:lpstr>
      <vt:lpstr>HOLD (Hand and Object reconstruction by Leveraging interaction constraints in three Dimensions)</vt:lpstr>
      <vt:lpstr>STEP 1 : Pose initialization</vt:lpstr>
      <vt:lpstr>STEP 1 : Pose initialization</vt:lpstr>
      <vt:lpstr>STEP 1 : Pose initialization</vt:lpstr>
      <vt:lpstr>STEP 1 : Pose initialization</vt:lpstr>
      <vt:lpstr>STEP 1 : Pose initialization</vt:lpstr>
      <vt:lpstr>STEP 2 : HOLD-Net training</vt:lpstr>
      <vt:lpstr>STEP 2 : HOLD-Net training - Hand Model</vt:lpstr>
      <vt:lpstr>STEP 2 : HOLD-Net training - Object Model</vt:lpstr>
      <vt:lpstr>STEP 2 : HOLD-Net training - Background</vt:lpstr>
      <vt:lpstr>STEP 2 : HOLD-Net training  - Compositional volumetric rendering</vt:lpstr>
      <vt:lpstr>STEP 3 : Pose refinement</vt:lpstr>
      <vt:lpstr>STEP 4 : Final training</vt:lpstr>
      <vt:lpstr>Experiments -Dataset</vt:lpstr>
      <vt:lpstr>Experiments - Metrics</vt:lpstr>
      <vt:lpstr>Experiments - State of the art comparison</vt:lpstr>
      <vt:lpstr>Experiments - State of the art comparison</vt:lpstr>
      <vt:lpstr>Experiments - State of the art comparison</vt:lpstr>
      <vt:lpstr>Experiments - State of the art comparison</vt:lpstr>
      <vt:lpstr>Experiments - State of the art comparison</vt:lpstr>
      <vt:lpstr>Experiments - State of the art comparison</vt:lpstr>
      <vt:lpstr>Experiments - Ablation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2024-07-24T06:16:52.237</dcterms:created>
  <dc:creator>lys</dc:creator>
  <cp:lastModifiedBy>lys</cp:lastModifiedBy>
  <dcterms:modified xsi:type="dcterms:W3CDTF">2024-08-11T07:20:41.594</dcterms:modified>
  <cp:revision>128</cp:revision>
  <cp:version>1000.0100.01</cp:version>
</cp:coreProperties>
</file>