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6955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5.png"  /><Relationship Id="rId7" Type="http://schemas.openxmlformats.org/officeDocument/2006/relationships/image" Target="../media/image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gif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577851" y="2527300"/>
            <a:ext cx="10871198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/>
              <a:t>Joint Reconstruction of 3D Human and Object </a:t>
            </a:r>
            <a:br>
              <a:rPr lang="en-US" altLang="ko-KR"/>
            </a:br>
            <a:r>
              <a:rPr lang="en-US" altLang="ko-KR"/>
              <a:t>via Contact-Based Refinement Transformer </a:t>
            </a:r>
            <a:endParaRPr lang="en-US" alt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19239" y="3997325"/>
            <a:ext cx="9502775" cy="1752600"/>
          </a:xfrm>
        </p:spPr>
        <p:txBody>
          <a:bodyPr/>
          <a:lstStyle/>
          <a:p>
            <a:pPr>
              <a:defRPr/>
            </a:pPr>
            <a:r>
              <a:rPr lang="en-US" altLang="ko-KR" sz="2300"/>
              <a:t>Hyeongjin Nam, Daniel Sungho Jung, Gyeongsik Moon, Kyoung Mu Lee</a:t>
            </a:r>
            <a:endParaRPr lang="en-US" altLang="ko-KR" sz="2300"/>
          </a:p>
          <a:p>
            <a:pPr>
              <a:defRPr/>
            </a:pPr>
            <a:r>
              <a:rPr lang="en-US" altLang="ko-KR" sz="2300"/>
              <a:t>CVPR2024</a:t>
            </a:r>
            <a:endParaRPr lang="en-US" altLang="ko-KR" sz="2300"/>
          </a:p>
          <a:p>
            <a:pPr>
              <a:defRPr/>
            </a:pPr>
            <a:endParaRPr lang="en-US" altLang="ko-KR" sz="2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1. Datasets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       BEHAVE 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       InterCap</a:t>
            </a:r>
            <a:endParaRPr lang="en-US" altLang="ko-KR"/>
          </a:p>
        </p:txBody>
      </p:sp>
      <p:grpSp>
        <p:nvGrpSpPr>
          <p:cNvPr id="7" name=""/>
          <p:cNvGrpSpPr/>
          <p:nvPr/>
        </p:nvGrpSpPr>
        <p:grpSpPr>
          <a:xfrm rot="0">
            <a:off x="3341417" y="2168898"/>
            <a:ext cx="7311748" cy="2001541"/>
            <a:chOff x="1227676" y="1989858"/>
            <a:chExt cx="4618119" cy="1670121"/>
          </a:xfrm>
        </p:grpSpPr>
        <p:pic>
          <p:nvPicPr>
            <p:cNvPr id="4" name=""/>
            <p:cNvPicPr>
              <a:picLocks noChangeAspect="1"/>
            </p:cNvPicPr>
            <p:nvPr/>
          </p:nvPicPr>
          <p:blipFill rotWithShape="1">
            <a:blip r:embed="rId2"/>
            <a:srcRect b="65320"/>
            <a:stretch>
              <a:fillRect/>
            </a:stretch>
          </p:blipFill>
          <p:spPr>
            <a:xfrm>
              <a:off x="1227676" y="1989858"/>
              <a:ext cx="1539373" cy="1670121"/>
            </a:xfrm>
            <a:prstGeom prst="rect">
              <a:avLst/>
            </a:prstGeom>
          </p:spPr>
        </p:pic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3"/>
            <a:srcRect t="34240" b="32880"/>
            <a:stretch>
              <a:fillRect/>
            </a:stretch>
          </p:blipFill>
          <p:spPr>
            <a:xfrm>
              <a:off x="2767050" y="2033092"/>
              <a:ext cx="1539373" cy="1583653"/>
            </a:xfrm>
            <a:prstGeom prst="rect">
              <a:avLst/>
            </a:prstGeom>
          </p:spPr>
        </p:pic>
        <p:pic>
          <p:nvPicPr>
            <p:cNvPr id="6" name=""/>
            <p:cNvPicPr>
              <a:picLocks noChangeAspect="1"/>
            </p:cNvPicPr>
            <p:nvPr/>
          </p:nvPicPr>
          <p:blipFill rotWithShape="1">
            <a:blip r:embed="rId4"/>
            <a:srcRect t="67840"/>
            <a:stretch>
              <a:fillRect/>
            </a:stretch>
          </p:blipFill>
          <p:spPr>
            <a:xfrm>
              <a:off x="4306423" y="2050378"/>
              <a:ext cx="1539373" cy="1549080"/>
            </a:xfrm>
            <a:prstGeom prst="rect">
              <a:avLst/>
            </a:prstGeom>
          </p:spPr>
        </p:pic>
      </p:grpSp>
      <p:grpSp>
        <p:nvGrpSpPr>
          <p:cNvPr id="11" name=""/>
          <p:cNvGrpSpPr/>
          <p:nvPr/>
        </p:nvGrpSpPr>
        <p:grpSpPr>
          <a:xfrm rot="0">
            <a:off x="3561618" y="4475203"/>
            <a:ext cx="6871344" cy="1978703"/>
            <a:chOff x="2865167" y="4587864"/>
            <a:chExt cx="4000846" cy="1630477"/>
          </a:xfrm>
        </p:grpSpPr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5"/>
            <a:srcRect t="67950"/>
            <a:stretch>
              <a:fillRect/>
            </a:stretch>
          </p:blipFill>
          <p:spPr>
            <a:xfrm>
              <a:off x="2865167" y="4604701"/>
              <a:ext cx="1333615" cy="1521461"/>
            </a:xfrm>
            <a:prstGeom prst="rect">
              <a:avLst/>
            </a:prstGeom>
          </p:spPr>
        </p:pic>
        <p:pic>
          <p:nvPicPr>
            <p:cNvPr id="9" name=""/>
            <p:cNvPicPr>
              <a:picLocks noChangeAspect="1"/>
            </p:cNvPicPr>
            <p:nvPr/>
          </p:nvPicPr>
          <p:blipFill rotWithShape="1">
            <a:blip r:embed="rId6"/>
            <a:srcRect t="33600" b="32790"/>
            <a:stretch>
              <a:fillRect/>
            </a:stretch>
          </p:blipFill>
          <p:spPr>
            <a:xfrm>
              <a:off x="4198783" y="4587864"/>
              <a:ext cx="1333615" cy="1595448"/>
            </a:xfrm>
            <a:prstGeom prst="rect">
              <a:avLst/>
            </a:prstGeom>
          </p:spPr>
        </p:pic>
        <p:pic>
          <p:nvPicPr>
            <p:cNvPr id="10" name=""/>
            <p:cNvPicPr>
              <a:picLocks noChangeAspect="1"/>
            </p:cNvPicPr>
            <p:nvPr/>
          </p:nvPicPr>
          <p:blipFill rotWithShape="1">
            <a:blip r:embed="rId7"/>
            <a:srcRect b="66010"/>
            <a:stretch>
              <a:fillRect/>
            </a:stretch>
          </p:blipFill>
          <p:spPr>
            <a:xfrm>
              <a:off x="5532399" y="4604701"/>
              <a:ext cx="1333615" cy="161363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2. Evaluation metrics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       - Precision &amp; Recall for contact estimation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	 - Chamfer distance (between predicted and GT meshes)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	 - Precision &amp; Recall for contact from reconstruction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3. Ablation study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1) Effectiveness of 3D-guided contact estimation </a:t>
            </a:r>
            <a:endParaRPr lang="en-US" altLang="ko-KR"/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81460" y="2649538"/>
            <a:ext cx="7229080" cy="4160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3. Ablation study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2) Effectiveness of contact-based refinement  </a:t>
            </a:r>
            <a:endParaRPr lang="en-US" altLang="ko-KR"/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85679" y="2678310"/>
            <a:ext cx="6820642" cy="4053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3. Ablation study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3) Analysis of undesired human-object correlation </a:t>
            </a:r>
            <a:endParaRPr lang="en-US" altLang="ko-KR"/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66367" y="2306079"/>
            <a:ext cx="6840202" cy="4551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3. Ablation study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3) Analysis of undesired human-object correlation </a:t>
            </a:r>
            <a:endParaRPr lang="en-US" altLang="ko-KR"/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rcRect b="75160"/>
          <a:stretch>
            <a:fillRect/>
          </a:stretch>
        </p:blipFill>
        <p:spPr>
          <a:xfrm>
            <a:off x="1566338" y="2935685"/>
            <a:ext cx="9059323" cy="2995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3. Ablation study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3) Analysis of undesired human-object correlation </a:t>
            </a:r>
            <a:endParaRPr lang="en-US" altLang="ko-KR"/>
          </a:p>
        </p:txBody>
      </p:sp>
      <p:pic>
        <p:nvPicPr>
          <p:cNvPr id="16" name=""/>
          <p:cNvPicPr>
            <a:picLocks noChangeAspect="1"/>
          </p:cNvPicPr>
          <p:nvPr/>
        </p:nvPicPr>
        <p:blipFill rotWithShape="1">
          <a:blip r:embed="rId2"/>
          <a:srcRect t="50000"/>
          <a:stretch>
            <a:fillRect/>
          </a:stretch>
        </p:blipFill>
        <p:spPr>
          <a:xfrm>
            <a:off x="2843920" y="2364874"/>
            <a:ext cx="6504160" cy="4329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4. Comparison with state-of-the-art methods 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1) Human-object contact estimation  </a:t>
            </a:r>
            <a:endParaRPr lang="en-US" altLang="ko-KR"/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51854" y="2731642"/>
            <a:ext cx="10030543" cy="3974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</a:t>
            </a:r>
            <a:endParaRPr lang="en-US" altLang="ko-KR"/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94915" y="2498529"/>
            <a:ext cx="6202170" cy="4121345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4. Comparison with state-of-the-art methods 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1) Human-object contact estimation 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4. Comparison with state-of-the-art methods 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2) 3D human and object reconstruction  </a:t>
            </a:r>
            <a:endParaRPr lang="en-US" altLang="ko-KR"/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89155" y="2715683"/>
            <a:ext cx="9770879" cy="4142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ko-KR" sz="3300"/>
              <a:t>CONTHO(</a:t>
            </a:r>
            <a:r>
              <a:rPr lang="en-US" altLang="ko-KR" sz="3300" b="1"/>
              <a:t>CONT</a:t>
            </a:r>
            <a:r>
              <a:rPr lang="en-US" altLang="ko-KR" sz="3300"/>
              <a:t>act-based 3D </a:t>
            </a:r>
            <a:r>
              <a:rPr lang="en-US" altLang="ko-KR" sz="3300" b="1"/>
              <a:t>H</a:t>
            </a:r>
            <a:r>
              <a:rPr lang="en-US" altLang="ko-KR" sz="3300"/>
              <a:t>uman and </a:t>
            </a:r>
            <a:r>
              <a:rPr lang="en-US" altLang="ko-KR" sz="3300" b="1"/>
              <a:t>O</a:t>
            </a:r>
            <a:r>
              <a:rPr lang="en-US" altLang="ko-KR" sz="3300"/>
              <a:t>bject reconstruction)</a:t>
            </a:r>
            <a:endParaRPr lang="en-US" altLang="ko-KR" sz="3300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770926" y="2399642"/>
            <a:ext cx="10811471" cy="3105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Experiments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4. Comparison with state-of-the-art methods 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    2) 3D human and object reconstruction  </a:t>
            </a:r>
            <a:endParaRPr lang="en-US" altLang="ko-KR"/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22785" y="2708582"/>
            <a:ext cx="5946430" cy="3955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66183" y="428858"/>
            <a:ext cx="9459633" cy="600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Simplified pipeline of CONTHO</a:t>
            </a:r>
            <a:endParaRPr lang="en-US" altLang="ko-KR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840"/>
          <a:stretch>
            <a:fillRect/>
          </a:stretch>
        </p:blipFill>
        <p:spPr>
          <a:xfrm>
            <a:off x="862609" y="1855859"/>
            <a:ext cx="10466782" cy="4368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Simplified pipeline of CONTHO</a:t>
            </a:r>
            <a:endParaRPr lang="en-US" altLang="ko-KR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840"/>
          <a:stretch>
            <a:fillRect/>
          </a:stretch>
        </p:blipFill>
        <p:spPr>
          <a:xfrm>
            <a:off x="609601" y="1644678"/>
            <a:ext cx="10972798" cy="457940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 rot="5403752">
            <a:off x="3931841" y="257033"/>
            <a:ext cx="4841825" cy="7625435"/>
          </a:xfrm>
          <a:prstGeom prst="corner">
            <a:avLst>
              <a:gd name="adj1" fmla="val 63476"/>
              <a:gd name="adj2" fmla="val 54821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en-US" altLang="ko-KR"/>
          </a:p>
        </p:txBody>
      </p:sp>
      <p:sp>
        <p:nvSpPr>
          <p:cNvPr id="6" name=""/>
          <p:cNvSpPr txBox="1"/>
          <p:nvPr/>
        </p:nvSpPr>
        <p:spPr>
          <a:xfrm>
            <a:off x="5048248" y="1225699"/>
            <a:ext cx="5810252" cy="4202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200" b="1">
                <a:solidFill>
                  <a:srgbClr val="ff0000"/>
                </a:solidFill>
              </a:rPr>
              <a:t>3D-guided contact estimation</a:t>
            </a:r>
            <a:endParaRPr lang="en-US" altLang="ko-KR" sz="2200" b="1">
              <a:solidFill>
                <a:srgbClr val="ff0000"/>
              </a:solidFill>
            </a:endParaRPr>
          </a:p>
        </p:txBody>
      </p:sp>
      <p:sp>
        <p:nvSpPr>
          <p:cNvPr id="7" name=""/>
          <p:cNvSpPr/>
          <p:nvPr/>
        </p:nvSpPr>
        <p:spPr>
          <a:xfrm>
            <a:off x="4551360" y="1379318"/>
            <a:ext cx="496887" cy="21897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en-US" altLang="ko-K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Simplified pipeline of CONTHO</a:t>
            </a:r>
            <a:endParaRPr lang="en-US" altLang="ko-KR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840"/>
          <a:stretch>
            <a:fillRect/>
          </a:stretch>
        </p:blipFill>
        <p:spPr>
          <a:xfrm>
            <a:off x="609601" y="1644678"/>
            <a:ext cx="10972798" cy="4579400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 rot="16193421">
            <a:off x="6089032" y="851400"/>
            <a:ext cx="4841825" cy="6440696"/>
          </a:xfrm>
          <a:prstGeom prst="corner">
            <a:avLst>
              <a:gd name="adj1" fmla="val 35209"/>
              <a:gd name="adj2" fmla="val 4796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en-US" altLang="ko-KR"/>
          </a:p>
        </p:txBody>
      </p:sp>
      <p:sp>
        <p:nvSpPr>
          <p:cNvPr id="6" name=""/>
          <p:cNvSpPr/>
          <p:nvPr/>
        </p:nvSpPr>
        <p:spPr>
          <a:xfrm rot="10723367">
            <a:off x="10512651" y="6542428"/>
            <a:ext cx="496887" cy="21897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4842896" y="6466354"/>
            <a:ext cx="5810252" cy="420221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2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Times New Roman"/>
              </a:rPr>
              <a:t>contact-based 3D human and object refinement</a:t>
            </a:r>
            <a:endParaRPr xmlns:mc="http://schemas.openxmlformats.org/markup-compatibility/2006" xmlns:hp="http://schemas.haansoft.com/office/presentation/8.0" kumimoji="0" lang="en-US" altLang="ko-KR" sz="2200" b="1" i="0" u="none" strike="noStrike" kern="1200" cap="none" spc="0" normalizeH="0" baseline="0" mc:Ignorable="hp" hp:hslEmbossed="0">
              <a:solidFill>
                <a:srgbClr val="ff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Overall pipeline of CONTHO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479250"/>
            <a:ext cx="12192001" cy="3899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Overall pipeline of CONTHO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r="70440"/>
          <a:stretch>
            <a:fillRect/>
          </a:stretch>
        </p:blipFill>
        <p:spPr>
          <a:xfrm>
            <a:off x="3059312" y="1225647"/>
            <a:ext cx="5204999" cy="5632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l="29430" r="39840"/>
          <a:stretch>
            <a:fillRect/>
          </a:stretch>
        </p:blipFill>
        <p:spPr>
          <a:xfrm>
            <a:off x="609599" y="846138"/>
            <a:ext cx="6552785" cy="601186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Overall pipeline of CONTHO</a:t>
            </a:r>
            <a:endParaRPr lang="en-US" altLang="ko-KR"/>
          </a:p>
        </p:txBody>
      </p:sp>
      <p:sp>
        <p:nvSpPr>
          <p:cNvPr id="5" name=""/>
          <p:cNvSpPr txBox="1"/>
          <p:nvPr/>
        </p:nvSpPr>
        <p:spPr>
          <a:xfrm>
            <a:off x="7445754" y="3134965"/>
            <a:ext cx="6948902" cy="17589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1) 3D vertex feature extraction</a:t>
            </a:r>
            <a:endPara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2) Human-object contact estimation</a:t>
            </a:r>
            <a:endPara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2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2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6552786" y="3624064"/>
            <a:ext cx="6948902" cy="1099741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2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2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l="60160"/>
          <a:stretch>
            <a:fillRect/>
          </a:stretch>
        </p:blipFill>
        <p:spPr>
          <a:xfrm>
            <a:off x="66675" y="1131888"/>
            <a:ext cx="6939361" cy="572611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Overall pipeline of CONTHO</a:t>
            </a:r>
            <a:endParaRPr lang="en-US" altLang="ko-KR"/>
          </a:p>
        </p:txBody>
      </p:sp>
      <p:sp>
        <p:nvSpPr>
          <p:cNvPr id="5" name=""/>
          <p:cNvSpPr txBox="1"/>
          <p:nvPr/>
        </p:nvSpPr>
        <p:spPr>
          <a:xfrm>
            <a:off x="7148099" y="3111698"/>
            <a:ext cx="6948902" cy="1766491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1) Contact-based masking</a:t>
            </a:r>
            <a:endPara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2) 3D human and object refinement</a:t>
            </a:r>
            <a:endPara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200" b="0" i="0" u="sng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222</ep:Words>
  <ep:PresentationFormat>화면 슬라이드 쇼(4:3)</ep:PresentationFormat>
  <ep:Paragraphs>53</ep:Paragraphs>
  <ep:Slides>21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한컴오피스</vt:lpstr>
      <vt:lpstr>Joint Reconstruction of 3D Human and Object  via Contact-Based Refinement Transformer</vt:lpstr>
      <vt:lpstr>CONTHO(CONTact-based 3D Human and Object reconstruction)</vt:lpstr>
      <vt:lpstr>Simplified pipeline of CONTHO</vt:lpstr>
      <vt:lpstr>Simplified pipeline of CONTHO</vt:lpstr>
      <vt:lpstr>Simplified pipeline of CONTHO</vt:lpstr>
      <vt:lpstr>Overall pipeline of CONTHO</vt:lpstr>
      <vt:lpstr>Overall pipeline of CONTHO</vt:lpstr>
      <vt:lpstr>Overall pipeline of CONTHO</vt:lpstr>
      <vt:lpstr>Overall pipeline of CONTHO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슬라이드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2024-07-24T06:16:52.237</dcterms:created>
  <dc:creator>lys</dc:creator>
  <cp:lastModifiedBy>lys</cp:lastModifiedBy>
  <dcterms:modified xsi:type="dcterms:W3CDTF">2024-07-28T10:17:20.300</dcterms:modified>
  <cp:revision>50</cp:revision>
  <cp:version>1000.0100.01</cp:version>
</cp:coreProperties>
</file>