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258" r:id="rId4"/>
    <p:sldId id="281" r:id="rId5"/>
    <p:sldId id="282" r:id="rId6"/>
    <p:sldId id="283" r:id="rId7"/>
    <p:sldId id="292" r:id="rId8"/>
    <p:sldId id="285" r:id="rId9"/>
    <p:sldId id="286" r:id="rId10"/>
    <p:sldId id="284" r:id="rId11"/>
    <p:sldId id="293" r:id="rId12"/>
    <p:sldId id="288" r:id="rId13"/>
    <p:sldId id="289" r:id="rId14"/>
    <p:sldId id="294" r:id="rId15"/>
    <p:sldId id="295" r:id="rId16"/>
    <p:sldId id="290" r:id="rId17"/>
    <p:sldId id="296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52"/>
    <p:restoredTop sz="86395"/>
  </p:normalViewPr>
  <p:slideViewPr>
    <p:cSldViewPr snapToGrid="0">
      <p:cViewPr varScale="1">
        <p:scale>
          <a:sx n="108" d="100"/>
          <a:sy n="108" d="100"/>
        </p:scale>
        <p:origin x="224" y="224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931CA-01DC-1948-AF62-9EE97AE92C39}" type="datetimeFigureOut">
              <a:rPr kumimoji="1" lang="ko-KR" altLang="en-US" smtClean="0"/>
              <a:t>2024. 6. 7.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7FF69-C4BC-CE4F-83CA-98A216CAC3D7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5015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7FF69-C4BC-CE4F-83CA-98A216CAC3D7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29262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05EFB-A493-7947-A1CC-BAB595E0A777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36112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05EFB-A493-7947-A1CC-BAB595E0A777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5992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05EFB-A493-7947-A1CC-BAB595E0A777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57873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05EFB-A493-7947-A1CC-BAB595E0A777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0163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05EFB-A493-7947-A1CC-BAB595E0A777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08871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05EFB-A493-7947-A1CC-BAB595E0A777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04225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05EFB-A493-7947-A1CC-BAB595E0A777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08489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05EFB-A493-7947-A1CC-BAB595E0A777}" type="slidenum">
              <a:rPr kumimoji="1" lang="ko-KR" altLang="en-US" smtClean="0"/>
              <a:t>17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4542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05EFB-A493-7947-A1CC-BAB595E0A777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063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05EFB-A493-7947-A1CC-BAB595E0A777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97084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05EFB-A493-7947-A1CC-BAB595E0A777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2974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05EFB-A493-7947-A1CC-BAB595E0A777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6269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05EFB-A493-7947-A1CC-BAB595E0A777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70018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05EFB-A493-7947-A1CC-BAB595E0A777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7924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05EFB-A493-7947-A1CC-BAB595E0A777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65768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05EFB-A493-7947-A1CC-BAB595E0A777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1839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1DCCA9-1B92-03BA-ABD2-E78C3ADC8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B73E9C1-98AC-3237-69D1-867E63C4C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2C8AD1-820E-DF60-DF17-55C5F5955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F857-680E-CA4F-99E6-20ED641E1A07}" type="datetimeFigureOut">
              <a:rPr kumimoji="1" lang="ko-KR" altLang="en-US" smtClean="0"/>
              <a:t>2024. 6. 7.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2923A7-28C6-12D9-8003-646A1500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C266F7-3F00-0852-C695-B9FB9E35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A062-018C-694F-B880-7B7AC9A0C1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8341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A0B4F-0A87-81DE-5C3C-7A1285E27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F27F606-076D-1AA7-0D78-D34CE5E12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5174FA-7BB1-4457-3D1D-FD781ED54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F857-680E-CA4F-99E6-20ED641E1A07}" type="datetimeFigureOut">
              <a:rPr kumimoji="1" lang="ko-KR" altLang="en-US" smtClean="0"/>
              <a:t>2024. 6. 7.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189372-C2E3-CD32-BF47-D4F180B9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C1F68D-02CC-D465-589C-7D7D7E98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A062-018C-694F-B880-7B7AC9A0C1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4122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953347E-A5CF-4169-2318-02B4EC0FF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1F2DA3F-5031-6C0B-2658-1E8AF924B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7C5495-DB68-5A63-7245-D07EC73A7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F857-680E-CA4F-99E6-20ED641E1A07}" type="datetimeFigureOut">
              <a:rPr kumimoji="1" lang="ko-KR" altLang="en-US" smtClean="0"/>
              <a:t>2024. 6. 7.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24C04D-B0A8-0462-233C-84675658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3D1167-B113-A5AD-FDEB-EAF1EBF1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A062-018C-694F-B880-7B7AC9A0C1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7895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824681-00B5-419D-F258-897C3DC9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1E01D8-BDC2-FB65-25E0-5C0B9AE59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00A1E3-AD0B-4746-7A99-8A1B71AB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F857-680E-CA4F-99E6-20ED641E1A07}" type="datetimeFigureOut">
              <a:rPr kumimoji="1" lang="ko-KR" altLang="en-US" smtClean="0"/>
              <a:t>2024. 6. 7.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11FD18-420F-C9A4-462D-54D86A90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16FB46-9950-38B6-03AB-FE6081F7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A062-018C-694F-B880-7B7AC9A0C1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3178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7DF178-66BF-0753-6148-87135F2B8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6229AFE-A5B2-CD35-0DCF-800441D48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E3EB59-E290-8129-4ED9-CA7CA5A3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F857-680E-CA4F-99E6-20ED641E1A07}" type="datetimeFigureOut">
              <a:rPr kumimoji="1" lang="ko-KR" altLang="en-US" smtClean="0"/>
              <a:t>2024. 6. 7.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6DFD6A-96F4-4F7C-354E-A6F81304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9315B5-1B4A-480F-2ED1-8093A088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A062-018C-694F-B880-7B7AC9A0C1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3902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ACA463-E795-884A-294C-6B054DAD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D45367-A371-D041-3C2A-66E690381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1EB262D-7260-DA20-2127-72FA4BBE7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83BE99-66B1-9ABA-6505-012ED035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F857-680E-CA4F-99E6-20ED641E1A07}" type="datetimeFigureOut">
              <a:rPr kumimoji="1" lang="ko-KR" altLang="en-US" smtClean="0"/>
              <a:t>2024. 6. 7.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9DA00CA-88AF-AFC3-A1E6-592D22117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44CE134-9D55-048F-59C6-C9B6F669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A062-018C-694F-B880-7B7AC9A0C1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4287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981664-B09E-C449-9B16-111C4C6A9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11DE41D-AC29-3239-AB71-1A4826A76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69D5E5B-A861-10E9-0B94-00B01A24A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F57F396-AFBF-8D5C-E8E2-B00F73C0D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1366B43-751C-C45C-7BE2-E06A0C959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7C7742F-2DA4-41D2-15B6-3156F197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F857-680E-CA4F-99E6-20ED641E1A07}" type="datetimeFigureOut">
              <a:rPr kumimoji="1" lang="ko-KR" altLang="en-US" smtClean="0"/>
              <a:t>2024. 6. 7.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768278F-0B2E-5A14-C9F4-7E301528A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C079CEF-B73C-44AF-1EB7-2EA78939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A062-018C-694F-B880-7B7AC9A0C1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4478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258798-B9C8-8EE0-96DE-756C68ECD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3A6F2B2-F6D5-8A09-D602-81836E45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F857-680E-CA4F-99E6-20ED641E1A07}" type="datetimeFigureOut">
              <a:rPr kumimoji="1" lang="ko-KR" altLang="en-US" smtClean="0"/>
              <a:t>2024. 6. 7.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88C9A3D-42C8-69B5-8024-9BEE4CCF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DD8413B-4B13-5213-5F62-E6E7BEB9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A062-018C-694F-B880-7B7AC9A0C1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021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D1EEBE3-0561-850D-3AD8-A7157E61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F857-680E-CA4F-99E6-20ED641E1A07}" type="datetimeFigureOut">
              <a:rPr kumimoji="1" lang="ko-KR" altLang="en-US" smtClean="0"/>
              <a:t>2024. 6. 7.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CFF262D-EAD9-AA99-C763-25F34F29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7676090-613E-8628-85E4-3409437B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A062-018C-694F-B880-7B7AC9A0C1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4858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121302-728B-7460-99B4-E6315A99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DBBC47-B93F-E251-576C-8C9C6CEBA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91385E7-E2D0-FA20-DB07-0F865D0B9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60B8B4-20D8-F9EA-8BF6-B67CF937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F857-680E-CA4F-99E6-20ED641E1A07}" type="datetimeFigureOut">
              <a:rPr kumimoji="1" lang="ko-KR" altLang="en-US" smtClean="0"/>
              <a:t>2024. 6. 7.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A137C5-2C6E-47DB-C78F-27A0CEA2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7932FBC-341F-8B9B-695F-38749A75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A062-018C-694F-B880-7B7AC9A0C1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5450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F2AF49-3036-DD87-18FE-AA7E0981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E060ED5-CB14-25ED-0895-73E25432C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2342FEE-1A78-9274-D8B4-A9761256A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36949C0-BDE8-FD09-E568-663B2CA1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F857-680E-CA4F-99E6-20ED641E1A07}" type="datetimeFigureOut">
              <a:rPr kumimoji="1" lang="ko-KR" altLang="en-US" smtClean="0"/>
              <a:t>2024. 6. 7.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97246E2-B45B-FC8D-E7E6-D7714719A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1EDE317-141D-91BE-DED3-1184196C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9A062-018C-694F-B880-7B7AC9A0C1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2245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83E69CC-A242-DEB6-C5BA-90A3AC38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87793DB-13BE-B8DC-8D98-A3EB59E2F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B01FFA-EDED-178A-5B02-BF65FC6F1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F0F857-680E-CA4F-99E6-20ED641E1A07}" type="datetimeFigureOut">
              <a:rPr kumimoji="1" lang="ko-KR" altLang="en-US" smtClean="0"/>
              <a:t>2024. 6. 7.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A430F6-2328-F45B-3AB1-5AAD18B74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639DF2-62F5-C276-958D-A5537D0A2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99A062-018C-694F-B880-7B7AC9A0C1B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7832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8.png"/><Relationship Id="rId5" Type="http://schemas.openxmlformats.org/officeDocument/2006/relationships/image" Target="../media/image54.png"/><Relationship Id="rId10" Type="http://schemas.openxmlformats.org/officeDocument/2006/relationships/image" Target="../media/image10.png"/><Relationship Id="rId4" Type="http://schemas.openxmlformats.org/officeDocument/2006/relationships/image" Target="../media/image50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gif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F5923E2-46D6-F5D5-E61A-3C805782D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61" y="86497"/>
            <a:ext cx="10193278" cy="4169204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A02B154E-9D85-1BA7-2C4F-861B5EB02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4904755"/>
            <a:ext cx="8534400" cy="571363"/>
          </a:xfrm>
        </p:spPr>
        <p:txBody>
          <a:bodyPr>
            <a:normAutofit fontScale="90000"/>
          </a:bodyPr>
          <a:lstStyle/>
          <a:p>
            <a:r>
              <a:rPr kumimoji="1" lang="en-US" altLang="ko-KR" sz="2500" dirty="0"/>
              <a:t>3D Human Keypoints Estimation from Point clouds in the Wild Without Human Labels</a:t>
            </a:r>
            <a:endParaRPr kumimoji="1" lang="ko-KR" altLang="en-US" sz="2500" dirty="0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EE83C845-8ECD-FE70-FDEE-6195CD799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7550" y="5553809"/>
            <a:ext cx="3136900" cy="571363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ko-KR" sz="1800" dirty="0"/>
              <a:t>In CVPR 2023</a:t>
            </a:r>
          </a:p>
          <a:p>
            <a:r>
              <a:rPr kumimoji="1" lang="en-US" altLang="ko-KR" sz="1800" dirty="0"/>
              <a:t>Stanford University, Waymo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A7A79A-4CB3-C3D3-374E-B13BBBB55391}"/>
              </a:ext>
            </a:extLst>
          </p:cNvPr>
          <p:cNvSpPr txBox="1"/>
          <p:nvPr/>
        </p:nvSpPr>
        <p:spPr>
          <a:xfrm>
            <a:off x="7744308" y="6125172"/>
            <a:ext cx="444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D0D0D"/>
                </a:solidFill>
                <a:latin typeface="ui-sans-serif"/>
              </a:rPr>
              <a:t>DaeYong Kim</a:t>
            </a:r>
          </a:p>
          <a:p>
            <a:r>
              <a:rPr lang="en-US" altLang="ko-KR" b="0" i="0" dirty="0">
                <a:solidFill>
                  <a:srgbClr val="0D0D0D"/>
                </a:solidFill>
                <a:effectLst/>
                <a:latin typeface="ui-sans-serif"/>
              </a:rPr>
              <a:t>Dept. of</a:t>
            </a:r>
            <a:r>
              <a:rPr lang="en-US" altLang="ko-KR" dirty="0">
                <a:solidFill>
                  <a:srgbClr val="0D0D0D"/>
                </a:solidFill>
                <a:latin typeface="ui-sans-serif"/>
              </a:rPr>
              <a:t> Artificial Intelligence</a:t>
            </a:r>
            <a:r>
              <a:rPr lang="en-US" altLang="ko-KR" b="0" i="0" dirty="0">
                <a:solidFill>
                  <a:srgbClr val="0D0D0D"/>
                </a:solidFill>
                <a:effectLst/>
                <a:latin typeface="ui-sans-serif"/>
              </a:rPr>
              <a:t>, Ajou University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3094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5307922-7A0A-B7AE-CFBD-4A4DC022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7B83-1A32-C440-950D-2D5FD13DFA28}" type="slidenum">
              <a:rPr kumimoji="1" lang="ko-KR" altLang="en-US" smtClean="0"/>
              <a:t>10</a:t>
            </a:fld>
            <a:endParaRPr kumimoji="1"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52752-8036-8EE6-6647-A7647DA73087}"/>
              </a:ext>
            </a:extLst>
          </p:cNvPr>
          <p:cNvSpPr txBox="1"/>
          <p:nvPr/>
        </p:nvSpPr>
        <p:spPr>
          <a:xfrm>
            <a:off x="297097" y="247135"/>
            <a:ext cx="357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/>
              <a:t>Losses</a:t>
            </a:r>
            <a:endParaRPr kumimoji="1" lang="ko-KR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F562D1-929A-CD18-A68F-90D5C340DF65}"/>
                  </a:ext>
                </a:extLst>
              </p:cNvPr>
              <p:cNvSpPr txBox="1"/>
              <p:nvPr/>
            </p:nvSpPr>
            <p:spPr>
              <a:xfrm>
                <a:off x="297097" y="852236"/>
                <a:ext cx="3804375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ko-KR" sz="1500" dirty="0"/>
                  <a:t>-</a:t>
                </a:r>
                <a:r>
                  <a:rPr kumimoji="1" lang="ko-KR" altLang="en-US" sz="1500" dirty="0"/>
                  <a:t> </a:t>
                </a:r>
                <a:r>
                  <a:rPr kumimoji="1" lang="en-US" altLang="ko-KR" sz="1500" dirty="0"/>
                  <a:t>L : human skeleton composed of limbs </a:t>
                </a:r>
              </a:p>
              <a:p>
                <a:r>
                  <a:rPr kumimoji="1" lang="en-US" altLang="ko-KR" sz="15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kumimoji="1" lang="en-US" altLang="ko-KR" sz="1500" dirty="0"/>
                  <a:t> : parent keypoint</a:t>
                </a:r>
              </a:p>
              <a:p>
                <a:r>
                  <a:rPr kumimoji="1" lang="en-US" altLang="ko-KR" sz="15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ko-KR" sz="1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1" lang="en-US" altLang="ko-KR" sz="1500" dirty="0"/>
                  <a:t> : child keypoint</a:t>
                </a:r>
                <a:endParaRPr kumimoji="1" lang="ko-KR" altLang="en-US" sz="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F562D1-929A-CD18-A68F-90D5C340D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97" y="852236"/>
                <a:ext cx="3804375" cy="784830"/>
              </a:xfrm>
              <a:prstGeom prst="rect">
                <a:avLst/>
              </a:prstGeom>
              <a:blipFill>
                <a:blip r:embed="rId3"/>
                <a:stretch>
                  <a:fillRect l="-664" t="-3175" b="-63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0AA2F457-AF06-54F7-04FA-712942C40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20" y="1997487"/>
            <a:ext cx="2019300" cy="4318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DE26ED0-9A7C-6BDA-71AA-1C8E814DB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97" y="2429287"/>
            <a:ext cx="3556420" cy="94629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901AE34-4258-A528-FE63-F30FB8D099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97" y="3242236"/>
            <a:ext cx="3966713" cy="5651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61BE58C-4DBC-A34E-6883-D908286C23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1442" y="1049288"/>
            <a:ext cx="2025848" cy="33419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8806D2-8282-F208-9208-B14A682C497E}"/>
              </a:ext>
            </a:extLst>
          </p:cNvPr>
          <p:cNvSpPr txBox="1"/>
          <p:nvPr/>
        </p:nvSpPr>
        <p:spPr>
          <a:xfrm>
            <a:off x="6586194" y="4582614"/>
            <a:ext cx="4421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effectLst/>
              </a:rPr>
              <a:t>points → each limbs’ local cylindrical coordinate</a:t>
            </a:r>
            <a:endParaRPr kumimoji="1" lang="ko-KR" altLang="en-US" sz="1200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D5FBFD0-69BB-0E82-873F-41B2BF9285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261" y="3944037"/>
            <a:ext cx="543441" cy="4475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B36879-9200-176E-99AC-830EC9DACE40}"/>
              </a:ext>
            </a:extLst>
          </p:cNvPr>
          <p:cNvSpPr txBox="1"/>
          <p:nvPr/>
        </p:nvSpPr>
        <p:spPr>
          <a:xfrm>
            <a:off x="964609" y="4034457"/>
            <a:ext cx="4259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dirty="0"/>
              <a:t>: The probability of each point I belonging to body part a</a:t>
            </a:r>
            <a:endParaRPr kumimoji="1" lang="ko-KR" alt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F76CA7-9E7B-EF03-F1E3-8FCBB4C99C48}"/>
              </a:ext>
            </a:extLst>
          </p:cNvPr>
          <p:cNvSpPr txBox="1"/>
          <p:nvPr/>
        </p:nvSpPr>
        <p:spPr>
          <a:xfrm>
            <a:off x="2490620" y="2068866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dirty="0"/>
              <a:t>: Limb</a:t>
            </a:r>
            <a:endParaRPr kumimoji="1" lang="ko-KR" alt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FB02DB-80EA-EE72-7C5B-349C945BAD7B}"/>
              </a:ext>
            </a:extLst>
          </p:cNvPr>
          <p:cNvSpPr txBox="1"/>
          <p:nvPr/>
        </p:nvSpPr>
        <p:spPr>
          <a:xfrm>
            <a:off x="3679108" y="2701459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dirty="0"/>
              <a:t>: axial</a:t>
            </a:r>
            <a:endParaRPr kumimoji="1" lang="ko-KR" alt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38CF6E-29EA-0089-D034-CD54FEEB8C7C}"/>
              </a:ext>
            </a:extLst>
          </p:cNvPr>
          <p:cNvSpPr txBox="1"/>
          <p:nvPr/>
        </p:nvSpPr>
        <p:spPr>
          <a:xfrm>
            <a:off x="4101472" y="3375586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dirty="0"/>
              <a:t>: radial</a:t>
            </a:r>
            <a:endParaRPr kumimoji="1"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0136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5307922-7A0A-B7AE-CFBD-4A4DC022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7B83-1A32-C440-950D-2D5FD13DFA28}" type="slidenum">
              <a:rPr kumimoji="1" lang="ko-KR" altLang="en-US" smtClean="0"/>
              <a:t>11</a:t>
            </a:fld>
            <a:endParaRPr kumimoji="1"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52752-8036-8EE6-6647-A7647DA73087}"/>
              </a:ext>
            </a:extLst>
          </p:cNvPr>
          <p:cNvSpPr txBox="1"/>
          <p:nvPr/>
        </p:nvSpPr>
        <p:spPr>
          <a:xfrm>
            <a:off x="297097" y="247135"/>
            <a:ext cx="357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/>
              <a:t>Losses – Flow Loss</a:t>
            </a:r>
            <a:endParaRPr kumimoji="1" lang="ko-KR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F562D1-929A-CD18-A68F-90D5C340DF65}"/>
              </a:ext>
            </a:extLst>
          </p:cNvPr>
          <p:cNvSpPr txBox="1"/>
          <p:nvPr/>
        </p:nvSpPr>
        <p:spPr>
          <a:xfrm>
            <a:off x="297097" y="852236"/>
            <a:ext cx="8538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500" dirty="0"/>
              <a:t>- For considering the predictions from two consecutive frames</a:t>
            </a:r>
          </a:p>
          <a:p>
            <a:r>
              <a:rPr kumimoji="1" lang="en-US" altLang="ko-KR" sz="1500" dirty="0"/>
              <a:t>- For consistency of the radial and altitude components of all points with respect to scene flow</a:t>
            </a:r>
            <a:endParaRPr kumimoji="1" lang="ko-KR" altLang="en-US" sz="15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CBDD7D3-30D8-AAE9-E3CC-7DCFAB599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44" y="2014386"/>
            <a:ext cx="4587539" cy="101195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68A8E82-38BF-87CD-FE85-855369049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44" y="3402187"/>
            <a:ext cx="4523069" cy="95820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668BA10-7A9B-3260-5492-E6061F0CF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44" y="5399159"/>
            <a:ext cx="3102983" cy="957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FE61FC-6766-0015-3837-6FC5EEEF85E2}"/>
              </a:ext>
            </a:extLst>
          </p:cNvPr>
          <p:cNvSpPr txBox="1"/>
          <p:nvPr/>
        </p:nvSpPr>
        <p:spPr>
          <a:xfrm>
            <a:off x="428992" y="1638542"/>
            <a:ext cx="192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&lt;Forward Flow&gt;</a:t>
            </a:r>
            <a:endParaRPr kumimoji="1"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19A40-E0AB-A592-1DBB-12E2F5F5A738}"/>
              </a:ext>
            </a:extLst>
          </p:cNvPr>
          <p:cNvSpPr txBox="1"/>
          <p:nvPr/>
        </p:nvSpPr>
        <p:spPr>
          <a:xfrm>
            <a:off x="522344" y="3098333"/>
            <a:ext cx="205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&lt;backward Flow&gt;</a:t>
            </a:r>
            <a:endParaRPr kumimoji="1"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87BDA-25E6-74BF-244F-D3818141B090}"/>
              </a:ext>
            </a:extLst>
          </p:cNvPr>
          <p:cNvSpPr txBox="1"/>
          <p:nvPr/>
        </p:nvSpPr>
        <p:spPr>
          <a:xfrm>
            <a:off x="522344" y="5071268"/>
            <a:ext cx="395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&lt;Flow loss = Forward + backward&gt;</a:t>
            </a:r>
            <a:endParaRPr kumimoji="1"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47128C6-A5E4-D17D-6FE7-E40B1207B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2369" y="1823208"/>
            <a:ext cx="1079500" cy="1295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49FE264-223F-87DB-F30C-8C7291265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06007">
            <a:off x="8659415" y="1872664"/>
            <a:ext cx="1079500" cy="1295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9166A1-8403-DB83-49AE-2ABC17A2954A}"/>
              </a:ext>
            </a:extLst>
          </p:cNvPr>
          <p:cNvSpPr txBox="1"/>
          <p:nvPr/>
        </p:nvSpPr>
        <p:spPr>
          <a:xfrm>
            <a:off x="6761385" y="316625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t</a:t>
            </a:r>
            <a:endParaRPr kumimoji="1"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C96557-BEAA-7ADF-17B4-37E9984812A9}"/>
              </a:ext>
            </a:extLst>
          </p:cNvPr>
          <p:cNvSpPr txBox="1"/>
          <p:nvPr/>
        </p:nvSpPr>
        <p:spPr>
          <a:xfrm>
            <a:off x="8571157" y="316625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t+1</a:t>
            </a:r>
            <a:endParaRPr kumimoji="1" lang="ko-KR" altLang="en-US" dirty="0"/>
          </a:p>
        </p:txBody>
      </p:sp>
      <p:cxnSp>
        <p:nvCxnSpPr>
          <p:cNvPr id="25" name="구부러진 연결선[U] 24">
            <a:extLst>
              <a:ext uri="{FF2B5EF4-FFF2-40B4-BE49-F238E27FC236}">
                <a16:creationId xmlns:a16="http://schemas.microsoft.com/office/drawing/2014/main" id="{4FD00A52-6EAE-B54B-3D82-B2462A4DD604}"/>
              </a:ext>
            </a:extLst>
          </p:cNvPr>
          <p:cNvCxnSpPr>
            <a:cxnSpLocks/>
          </p:cNvCxnSpPr>
          <p:nvPr/>
        </p:nvCxnSpPr>
        <p:spPr>
          <a:xfrm>
            <a:off x="7261412" y="2205318"/>
            <a:ext cx="2170840" cy="12701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그림 37">
            <a:extLst>
              <a:ext uri="{FF2B5EF4-FFF2-40B4-BE49-F238E27FC236}">
                <a16:creationId xmlns:a16="http://schemas.microsoft.com/office/drawing/2014/main" id="{65DFC8A5-8640-4719-404C-08D0E0048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3210" y="4248137"/>
            <a:ext cx="3230880" cy="18946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3EB2F15-1229-3FE2-826F-5DF4053CB2C7}"/>
              </a:ext>
            </a:extLst>
          </p:cNvPr>
          <p:cNvSpPr txBox="1"/>
          <p:nvPr/>
        </p:nvSpPr>
        <p:spPr>
          <a:xfrm>
            <a:off x="7730724" y="1941967"/>
            <a:ext cx="1317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dirty="0"/>
              <a:t>&lt;forward Flow&gt;</a:t>
            </a:r>
            <a:endParaRPr kumimoji="1" lang="ko-KR" altLang="en-US" sz="1200" dirty="0"/>
          </a:p>
        </p:txBody>
      </p:sp>
      <p:cxnSp>
        <p:nvCxnSpPr>
          <p:cNvPr id="41" name="구부러진 연결선[U] 40">
            <a:extLst>
              <a:ext uri="{FF2B5EF4-FFF2-40B4-BE49-F238E27FC236}">
                <a16:creationId xmlns:a16="http://schemas.microsoft.com/office/drawing/2014/main" id="{A649B104-E317-8265-447D-70F637A53F45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26201" y="2890745"/>
            <a:ext cx="1902646" cy="10961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3B48694-67C3-CBDF-A694-1FD62D0783C7}"/>
              </a:ext>
            </a:extLst>
          </p:cNvPr>
          <p:cNvSpPr txBox="1"/>
          <p:nvPr/>
        </p:nvSpPr>
        <p:spPr>
          <a:xfrm>
            <a:off x="7329903" y="3052885"/>
            <a:ext cx="1441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dirty="0"/>
              <a:t>&lt;backward Flow&gt;</a:t>
            </a:r>
            <a:endParaRPr kumimoji="1"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765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5307922-7A0A-B7AE-CFBD-4A4DC022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7B83-1A32-C440-950D-2D5FD13DFA28}" type="slidenum">
              <a:rPr kumimoji="1" lang="ko-KR" altLang="en-US" smtClean="0"/>
              <a:t>12</a:t>
            </a:fld>
            <a:endParaRPr kumimoji="1"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52752-8036-8EE6-6647-A7647DA73087}"/>
              </a:ext>
            </a:extLst>
          </p:cNvPr>
          <p:cNvSpPr txBox="1"/>
          <p:nvPr/>
        </p:nvSpPr>
        <p:spPr>
          <a:xfrm>
            <a:off x="297097" y="247135"/>
            <a:ext cx="520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/>
              <a:t>Losses – Points-to-Limb Loss</a:t>
            </a:r>
            <a:endParaRPr kumimoji="1" lang="ko-KR" altLang="en-US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55C791B-FF0D-A0B1-2929-17ABCDBC5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067" y="1731983"/>
            <a:ext cx="4800825" cy="303412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2868B40-1C65-0658-F4F8-6A347E261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6" y="1005957"/>
            <a:ext cx="2316479" cy="611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C4230C-82A7-38B1-C73A-7BE24416331C}"/>
              </a:ext>
            </a:extLst>
          </p:cNvPr>
          <p:cNvSpPr txBox="1"/>
          <p:nvPr/>
        </p:nvSpPr>
        <p:spPr>
          <a:xfrm>
            <a:off x="516368" y="1731983"/>
            <a:ext cx="3076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200" dirty="0"/>
              <a:t>d</a:t>
            </a:r>
            <a:r>
              <a:rPr kumimoji="1" lang="ko-KR" altLang="en-US" sz="1200" dirty="0"/>
              <a:t> </a:t>
            </a:r>
            <a:r>
              <a:rPr kumimoji="1" lang="en-US" altLang="ko-KR" sz="1200" dirty="0"/>
              <a:t>:</a:t>
            </a:r>
            <a:r>
              <a:rPr kumimoji="1" lang="ko-KR" altLang="en-US" sz="1200" dirty="0"/>
              <a:t> </a:t>
            </a:r>
            <a:r>
              <a:rPr kumimoji="1" lang="en-US" altLang="ko-KR" sz="1200" dirty="0"/>
              <a:t>L2</a:t>
            </a:r>
            <a:r>
              <a:rPr kumimoji="1" lang="ko-KR" altLang="en-US" sz="1200" dirty="0"/>
              <a:t> </a:t>
            </a:r>
            <a:r>
              <a:rPr kumimoji="1" lang="en-US" altLang="ko-KR" sz="1200" dirty="0"/>
              <a:t>distance</a:t>
            </a:r>
            <a:r>
              <a:rPr kumimoji="1" lang="ko-KR" altLang="en-US" sz="1200" dirty="0"/>
              <a:t> </a:t>
            </a:r>
            <a:r>
              <a:rPr kumimoji="1" lang="en-US" altLang="ko-KR" sz="1200" dirty="0"/>
              <a:t>function(point</a:t>
            </a:r>
            <a:r>
              <a:rPr kumimoji="1" lang="ko-KR" altLang="en-US" sz="1200" dirty="0"/>
              <a:t> </a:t>
            </a:r>
            <a:r>
              <a:rPr kumimoji="1" lang="en-US" altLang="ko-KR" sz="1200" dirty="0"/>
              <a:t>&lt;-&gt;</a:t>
            </a:r>
            <a:r>
              <a:rPr kumimoji="1" lang="ko-KR" altLang="en-US" sz="1200" dirty="0"/>
              <a:t> </a:t>
            </a:r>
            <a:r>
              <a:rPr kumimoji="1" lang="en-US" altLang="ko-KR" sz="1200" dirty="0"/>
              <a:t>limb)</a:t>
            </a:r>
            <a:endParaRPr kumimoji="1" lang="ko-KR" altLang="en-US" sz="1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FC0CF01-1A16-3B9D-6E8B-06CED05A4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22" y="2825100"/>
            <a:ext cx="3081655" cy="1051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68B0E4-E35E-16FA-801B-445A940FEED6}"/>
              </a:ext>
            </a:extLst>
          </p:cNvPr>
          <p:cNvSpPr txBox="1"/>
          <p:nvPr/>
        </p:nvSpPr>
        <p:spPr>
          <a:xfrm>
            <a:off x="378922" y="2455768"/>
            <a:ext cx="488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&lt;Points-to-Limb loss = Sum over all points&gt;</a:t>
            </a:r>
            <a:endParaRPr kumimoji="1"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582FEC-356D-8496-6DB9-8C6B2A4B738A}"/>
              </a:ext>
            </a:extLst>
          </p:cNvPr>
          <p:cNvSpPr txBox="1"/>
          <p:nvPr/>
        </p:nvSpPr>
        <p:spPr>
          <a:xfrm>
            <a:off x="185285" y="5045803"/>
            <a:ext cx="60670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500" dirty="0"/>
              <a:t>-</a:t>
            </a:r>
            <a:r>
              <a:rPr kumimoji="1" lang="ko-KR" altLang="en-US" sz="1500" dirty="0"/>
              <a:t> </a:t>
            </a:r>
            <a:r>
              <a:rPr kumimoji="1" lang="en-US" altLang="ko-KR" sz="1500" dirty="0"/>
              <a:t>To minimize the distance of the points to the corresponding limb</a:t>
            </a:r>
          </a:p>
        </p:txBody>
      </p:sp>
    </p:spTree>
    <p:extLst>
      <p:ext uri="{BB962C8B-B14F-4D97-AF65-F5344CB8AC3E}">
        <p14:creationId xmlns:p14="http://schemas.microsoft.com/office/powerpoint/2010/main" val="3648947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5307922-7A0A-B7AE-CFBD-4A4DC022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7B83-1A32-C440-950D-2D5FD13DFA28}" type="slidenum">
              <a:rPr kumimoji="1" lang="ko-KR" altLang="en-US" smtClean="0"/>
              <a:t>13</a:t>
            </a:fld>
            <a:endParaRPr kumimoji="1"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52752-8036-8EE6-6647-A7647DA73087}"/>
              </a:ext>
            </a:extLst>
          </p:cNvPr>
          <p:cNvSpPr txBox="1"/>
          <p:nvPr/>
        </p:nvSpPr>
        <p:spPr>
          <a:xfrm>
            <a:off x="297097" y="247135"/>
            <a:ext cx="357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/>
              <a:t>Losses – Symmetry Loss</a:t>
            </a:r>
            <a:endParaRPr kumimoji="1" lang="ko-KR" altLang="en-US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08AD74C-8666-46AB-DA55-C38C87C5D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027" y="1300574"/>
            <a:ext cx="5557146" cy="334224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4F1A86A-57F5-FFD4-00E6-9C5B2D037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97" y="1165841"/>
            <a:ext cx="4103819" cy="88571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59BC981-4A4E-641D-FF74-642B90780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97" y="2479625"/>
            <a:ext cx="4333614" cy="79002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CBEC088-D8E2-0D51-B623-3F72273B3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97" y="4920944"/>
            <a:ext cx="2612953" cy="84823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3D0F667-0A77-FD68-D0C2-67C0DAACA1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659" y="2071174"/>
            <a:ext cx="306485" cy="3695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427EC8-28D5-F8F8-95DD-91617713772C}"/>
              </a:ext>
            </a:extLst>
          </p:cNvPr>
          <p:cNvSpPr txBox="1"/>
          <p:nvPr/>
        </p:nvSpPr>
        <p:spPr>
          <a:xfrm>
            <a:off x="731383" y="2051556"/>
            <a:ext cx="323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dirty="0"/>
              <a:t> </a:t>
            </a:r>
            <a:r>
              <a:rPr kumimoji="1" lang="en-US" altLang="ko-KR" sz="1200" dirty="0"/>
              <a:t>:</a:t>
            </a:r>
            <a:r>
              <a:rPr kumimoji="1" lang="ko-KR" altLang="en-US" sz="1200" dirty="0"/>
              <a:t> </a:t>
            </a:r>
            <a:r>
              <a:rPr kumimoji="1" lang="en-US" altLang="ko-KR" sz="1200" dirty="0"/>
              <a:t>weighted mean of radial values of points</a:t>
            </a:r>
            <a:endParaRPr kumimoji="1" lang="ko-KR" altLang="en-US" sz="12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C77822A-59B2-2ECD-50D4-969EDB4C7B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693" y="3385154"/>
            <a:ext cx="322329" cy="3125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981B4B-9E6D-2C13-8202-5EA1CCF111C1}"/>
              </a:ext>
            </a:extLst>
          </p:cNvPr>
          <p:cNvSpPr txBox="1"/>
          <p:nvPr/>
        </p:nvSpPr>
        <p:spPr>
          <a:xfrm>
            <a:off x="731383" y="3344680"/>
            <a:ext cx="2647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dirty="0"/>
              <a:t> </a:t>
            </a:r>
            <a:r>
              <a:rPr kumimoji="1" lang="en-US" altLang="ko-KR" sz="1200" dirty="0"/>
              <a:t>: Gaussian kernel with bandwith h</a:t>
            </a:r>
            <a:endParaRPr kumimoji="1" lang="ko-KR" altLang="en-US" sz="1200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8A2E744-7C27-409C-43E0-0CE8786DF4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693" y="3754486"/>
            <a:ext cx="1043380" cy="32816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0354539-A9AE-8DE0-2E41-22C9D7F2FF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1893" y="3743318"/>
            <a:ext cx="830519" cy="3125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211E82-DADE-0269-3482-D4D0897199ED}"/>
              </a:ext>
            </a:extLst>
          </p:cNvPr>
          <p:cNvSpPr txBox="1"/>
          <p:nvPr/>
        </p:nvSpPr>
        <p:spPr>
          <a:xfrm>
            <a:off x="211654" y="4579077"/>
            <a:ext cx="4395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&lt;Symmetry loss = Sum over all points&gt;</a:t>
            </a:r>
            <a:endParaRPr kumimoji="1"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45424-F253-1E2B-EF84-84063E9E2958}"/>
              </a:ext>
            </a:extLst>
          </p:cNvPr>
          <p:cNvSpPr txBox="1"/>
          <p:nvPr/>
        </p:nvSpPr>
        <p:spPr>
          <a:xfrm>
            <a:off x="4739281" y="5404936"/>
            <a:ext cx="72816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500" dirty="0"/>
              <a:t>-</a:t>
            </a:r>
            <a:r>
              <a:rPr kumimoji="1" lang="ko-KR" altLang="en-US" sz="1500" dirty="0"/>
              <a:t> </a:t>
            </a:r>
            <a:r>
              <a:rPr kumimoji="1" lang="en-US" altLang="ko-KR" sz="1500" dirty="0"/>
              <a:t>to encourage that all points around the limb are roughly symmetrical around it</a:t>
            </a:r>
          </a:p>
        </p:txBody>
      </p:sp>
    </p:spTree>
    <p:extLst>
      <p:ext uri="{BB962C8B-B14F-4D97-AF65-F5344CB8AC3E}">
        <p14:creationId xmlns:p14="http://schemas.microsoft.com/office/powerpoint/2010/main" val="3320494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5307922-7A0A-B7AE-CFBD-4A4DC022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7B83-1A32-C440-950D-2D5FD13DFA28}" type="slidenum">
              <a:rPr kumimoji="1" lang="ko-KR" altLang="en-US" smtClean="0"/>
              <a:t>14</a:t>
            </a:fld>
            <a:endParaRPr kumimoji="1"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52752-8036-8EE6-6647-A7647DA73087}"/>
              </a:ext>
            </a:extLst>
          </p:cNvPr>
          <p:cNvSpPr txBox="1"/>
          <p:nvPr/>
        </p:nvSpPr>
        <p:spPr>
          <a:xfrm>
            <a:off x="297097" y="247135"/>
            <a:ext cx="56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/>
              <a:t>Losses – Joint-to-Part Loss(Optional)</a:t>
            </a:r>
            <a:endParaRPr kumimoji="1" lang="ko-KR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9DBDB5-8078-353A-67F3-DBBA5A0965EA}"/>
              </a:ext>
            </a:extLst>
          </p:cNvPr>
          <p:cNvSpPr txBox="1"/>
          <p:nvPr/>
        </p:nvSpPr>
        <p:spPr>
          <a:xfrm>
            <a:off x="297096" y="903166"/>
            <a:ext cx="69883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500" dirty="0"/>
              <a:t>- To encourage each joint to be close to the center of the points on that part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D7AEABE-F206-29EB-A08C-2EFAF275B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97" y="1249414"/>
            <a:ext cx="2286107" cy="78228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BE1710F-7117-BEDA-8BCF-0992D9DE3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96" y="2856361"/>
            <a:ext cx="2286107" cy="7996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38B3879-AFF9-F639-A8EB-291BFF601C19}"/>
              </a:ext>
            </a:extLst>
          </p:cNvPr>
          <p:cNvSpPr txBox="1"/>
          <p:nvPr/>
        </p:nvSpPr>
        <p:spPr>
          <a:xfrm>
            <a:off x="297096" y="2487029"/>
            <a:ext cx="459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&lt;Joint-to-part loss = Sum over all Joints&gt;</a:t>
            </a:r>
            <a:endParaRPr kumimoji="1" lang="ko-KR" alt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E531D673-77A1-EAD4-74A0-2AB5C651AD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717" y="1024684"/>
            <a:ext cx="2743200" cy="43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78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5307922-7A0A-B7AE-CFBD-4A4DC022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7B83-1A32-C440-950D-2D5FD13DFA28}" type="slidenum">
              <a:rPr kumimoji="1" lang="ko-KR" altLang="en-US" smtClean="0"/>
              <a:t>15</a:t>
            </a:fld>
            <a:endParaRPr kumimoji="1"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52752-8036-8EE6-6647-A7647DA73087}"/>
              </a:ext>
            </a:extLst>
          </p:cNvPr>
          <p:cNvSpPr txBox="1"/>
          <p:nvPr/>
        </p:nvSpPr>
        <p:spPr>
          <a:xfrm>
            <a:off x="0" y="117932"/>
            <a:ext cx="7430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/>
              <a:t>Losses – segmentation Loss &amp;&amp; Training objective</a:t>
            </a:r>
          </a:p>
          <a:p>
            <a:endParaRPr kumimoji="1" lang="ko-KR" altLang="en-US" sz="2400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1298FA4-503F-FB56-5C83-98A391BB2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175" y="5044107"/>
            <a:ext cx="5074374" cy="96883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152E157-F85F-A84C-D439-EFC0B6B3B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71" y="1142701"/>
            <a:ext cx="3064556" cy="1593569"/>
          </a:xfrm>
          <a:prstGeom prst="rect">
            <a:avLst/>
          </a:prstGeom>
        </p:spPr>
      </p:pic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8E332008-49FA-F086-0533-FDEFFC50F9FC}"/>
              </a:ext>
            </a:extLst>
          </p:cNvPr>
          <p:cNvCxnSpPr>
            <a:cxnSpLocks/>
          </p:cNvCxnSpPr>
          <p:nvPr/>
        </p:nvCxnSpPr>
        <p:spPr>
          <a:xfrm>
            <a:off x="3591339" y="2345635"/>
            <a:ext cx="5963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31D933-73F5-1E19-9F77-9ED36C2F49B9}"/>
                  </a:ext>
                </a:extLst>
              </p:cNvPr>
              <p:cNvSpPr txBox="1"/>
              <p:nvPr/>
            </p:nvSpPr>
            <p:spPr>
              <a:xfrm>
                <a:off x="4251011" y="2203416"/>
                <a:ext cx="372730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ko-KR" alt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31D933-73F5-1E19-9F77-9ED36C2F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011" y="2203416"/>
                <a:ext cx="372730" cy="284437"/>
              </a:xfrm>
              <a:prstGeom prst="rect">
                <a:avLst/>
              </a:prstGeom>
              <a:blipFill>
                <a:blip r:embed="rId5"/>
                <a:stretch>
                  <a:fillRect l="-10000" t="-21739" r="-3333" b="-17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39A1E8D2-EF95-B22E-FDDB-58A833875271}"/>
              </a:ext>
            </a:extLst>
          </p:cNvPr>
          <p:cNvCxnSpPr>
            <a:cxnSpLocks/>
          </p:cNvCxnSpPr>
          <p:nvPr/>
        </p:nvCxnSpPr>
        <p:spPr>
          <a:xfrm>
            <a:off x="4623741" y="2345634"/>
            <a:ext cx="5963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426EE22-259D-A321-2ECC-D747C035379E}"/>
              </a:ext>
            </a:extLst>
          </p:cNvPr>
          <p:cNvSpPr txBox="1"/>
          <p:nvPr/>
        </p:nvSpPr>
        <p:spPr>
          <a:xfrm>
            <a:off x="5239942" y="2137372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One-hot encoding</a:t>
            </a:r>
            <a:endParaRPr kumimoji="1"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7FCF6C-77F4-0DDD-5BE8-21692C158D02}"/>
              </a:ext>
            </a:extLst>
          </p:cNvPr>
          <p:cNvSpPr txBox="1"/>
          <p:nvPr/>
        </p:nvSpPr>
        <p:spPr>
          <a:xfrm>
            <a:off x="78939" y="747933"/>
            <a:ext cx="172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Before Stage II</a:t>
            </a:r>
            <a:endParaRPr kumimoji="1"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3FA687-FD72-2A44-4EA8-C24068B80D39}"/>
              </a:ext>
            </a:extLst>
          </p:cNvPr>
          <p:cNvSpPr txBox="1"/>
          <p:nvPr/>
        </p:nvSpPr>
        <p:spPr>
          <a:xfrm>
            <a:off x="91111" y="3381581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Stage II : Start Training</a:t>
            </a:r>
            <a:endParaRPr kumimoji="1" lang="ko-KR" altLang="en-US" dirty="0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95CD1B86-E19B-D87B-C8AD-9335A9B1E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1" y="3859714"/>
            <a:ext cx="2948812" cy="1533382"/>
          </a:xfrm>
          <a:prstGeom prst="rect">
            <a:avLst/>
          </a:prstGeom>
        </p:spPr>
      </p:pic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61013400-6C9C-72A8-5CE8-AF2C206FE576}"/>
              </a:ext>
            </a:extLst>
          </p:cNvPr>
          <p:cNvCxnSpPr>
            <a:cxnSpLocks/>
          </p:cNvCxnSpPr>
          <p:nvPr/>
        </p:nvCxnSpPr>
        <p:spPr>
          <a:xfrm>
            <a:off x="2895600" y="4207565"/>
            <a:ext cx="5963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BA58E8B1-082D-84A1-CC7A-AD8AD372D7F4}"/>
              </a:ext>
            </a:extLst>
          </p:cNvPr>
          <p:cNvCxnSpPr>
            <a:cxnSpLocks/>
          </p:cNvCxnSpPr>
          <p:nvPr/>
        </p:nvCxnSpPr>
        <p:spPr>
          <a:xfrm>
            <a:off x="2895600" y="5009604"/>
            <a:ext cx="5963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2A73B8D-438B-A9A2-36EB-FA4C0175E42D}"/>
                  </a:ext>
                </a:extLst>
              </p:cNvPr>
              <p:cNvSpPr txBox="1"/>
              <p:nvPr/>
            </p:nvSpPr>
            <p:spPr>
              <a:xfrm>
                <a:off x="3528984" y="4854563"/>
                <a:ext cx="378052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ko-KR" alt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2A73B8D-438B-A9A2-36EB-FA4C0175E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984" y="4854563"/>
                <a:ext cx="378052" cy="284437"/>
              </a:xfrm>
              <a:prstGeom prst="rect">
                <a:avLst/>
              </a:prstGeom>
              <a:blipFill>
                <a:blip r:embed="rId6"/>
                <a:stretch>
                  <a:fillRect l="-6452" t="-21739" b="-17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75F9553-D3DB-EC27-330E-0972EA84B16F}"/>
                  </a:ext>
                </a:extLst>
              </p:cNvPr>
              <p:cNvSpPr txBox="1"/>
              <p:nvPr/>
            </p:nvSpPr>
            <p:spPr>
              <a:xfrm>
                <a:off x="3516783" y="6414379"/>
                <a:ext cx="372730" cy="2844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ko-KR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ko-KR" alt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75F9553-D3DB-EC27-330E-0972EA84B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783" y="6414379"/>
                <a:ext cx="372730" cy="284437"/>
              </a:xfrm>
              <a:prstGeom prst="rect">
                <a:avLst/>
              </a:prstGeom>
              <a:blipFill>
                <a:blip r:embed="rId7"/>
                <a:stretch>
                  <a:fillRect l="-6452" t="-16667"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1C34DDA-EA68-0CC6-F873-45EF6ED0D4BA}"/>
                  </a:ext>
                </a:extLst>
              </p:cNvPr>
              <p:cNvSpPr txBox="1"/>
              <p:nvPr/>
            </p:nvSpPr>
            <p:spPr>
              <a:xfrm>
                <a:off x="3529771" y="4085710"/>
                <a:ext cx="226857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ko-KR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ko-KR" alt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1C34DDA-EA68-0CC6-F873-45EF6ED0D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771" y="4085710"/>
                <a:ext cx="226857" cy="284437"/>
              </a:xfrm>
              <a:prstGeom prst="rect">
                <a:avLst/>
              </a:prstGeom>
              <a:blipFill>
                <a:blip r:embed="rId8"/>
                <a:stretch>
                  <a:fillRect l="-10526" t="-16667" r="-15789" b="-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002E85D6-59F4-2448-6DCE-DAD5BB741DAA}"/>
              </a:ext>
            </a:extLst>
          </p:cNvPr>
          <p:cNvSpPr/>
          <p:nvPr/>
        </p:nvSpPr>
        <p:spPr>
          <a:xfrm>
            <a:off x="4318940" y="4438305"/>
            <a:ext cx="1205949" cy="5745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/>
              <a:t>unsupervised</a:t>
            </a:r>
            <a:br>
              <a:rPr kumimoji="1" lang="en-US" altLang="ko-KR" sz="1200" dirty="0"/>
            </a:br>
            <a:r>
              <a:rPr kumimoji="1" lang="en-US" altLang="ko-KR" sz="1200" dirty="0"/>
              <a:t>Losses</a:t>
            </a:r>
            <a:endParaRPr kumimoji="1" lang="ko-KR" altLang="en-US" sz="1200" dirty="0"/>
          </a:p>
        </p:txBody>
      </p:sp>
      <p:cxnSp>
        <p:nvCxnSpPr>
          <p:cNvPr id="5" name="꺾인 연결선[E] 4">
            <a:extLst>
              <a:ext uri="{FF2B5EF4-FFF2-40B4-BE49-F238E27FC236}">
                <a16:creationId xmlns:a16="http://schemas.microsoft.com/office/drawing/2014/main" id="{29712728-846F-7AEC-DCDB-8195D53253E9}"/>
              </a:ext>
            </a:extLst>
          </p:cNvPr>
          <p:cNvCxnSpPr>
            <a:cxnSpLocks/>
            <a:stCxn id="41" idx="3"/>
            <a:endCxn id="3" idx="0"/>
          </p:cNvCxnSpPr>
          <p:nvPr/>
        </p:nvCxnSpPr>
        <p:spPr>
          <a:xfrm>
            <a:off x="3756628" y="4227929"/>
            <a:ext cx="1165287" cy="21037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꺾인 연결선[E] 9">
            <a:extLst>
              <a:ext uri="{FF2B5EF4-FFF2-40B4-BE49-F238E27FC236}">
                <a16:creationId xmlns:a16="http://schemas.microsoft.com/office/drawing/2014/main" id="{02FE163C-20DB-0732-598E-1BF12EF8BF66}"/>
              </a:ext>
            </a:extLst>
          </p:cNvPr>
          <p:cNvCxnSpPr>
            <a:stCxn id="38" idx="2"/>
            <a:endCxn id="3" idx="2"/>
          </p:cNvCxnSpPr>
          <p:nvPr/>
        </p:nvCxnSpPr>
        <p:spPr>
          <a:xfrm rot="5400000" flipH="1" flipV="1">
            <a:off x="4256873" y="4473959"/>
            <a:ext cx="126177" cy="1203905"/>
          </a:xfrm>
          <a:prstGeom prst="bentConnector3">
            <a:avLst>
              <a:gd name="adj1" fmla="val -18117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24AFD93D-6098-337B-EE87-673A81ADF723}"/>
              </a:ext>
            </a:extLst>
          </p:cNvPr>
          <p:cNvCxnSpPr>
            <a:cxnSpLocks/>
            <a:stCxn id="38" idx="2"/>
            <a:endCxn id="39" idx="0"/>
          </p:cNvCxnSpPr>
          <p:nvPr/>
        </p:nvCxnSpPr>
        <p:spPr>
          <a:xfrm flipH="1">
            <a:off x="3703148" y="5139000"/>
            <a:ext cx="14862" cy="12753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460EDA-96D9-A3EC-7E1B-1C5832D24DAB}"/>
              </a:ext>
            </a:extLst>
          </p:cNvPr>
          <p:cNvSpPr txBox="1"/>
          <p:nvPr/>
        </p:nvSpPr>
        <p:spPr>
          <a:xfrm>
            <a:off x="3710579" y="5732115"/>
            <a:ext cx="18399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500" dirty="0"/>
              <a:t>Cross-Entropy Loss</a:t>
            </a:r>
            <a:endParaRPr kumimoji="1" lang="ko-KR" altLang="en-US" sz="15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B65ADF-6107-C6CA-7109-FC75C08A1206}"/>
              </a:ext>
            </a:extLst>
          </p:cNvPr>
          <p:cNvSpPr txBox="1"/>
          <p:nvPr/>
        </p:nvSpPr>
        <p:spPr>
          <a:xfrm>
            <a:off x="8284966" y="5920513"/>
            <a:ext cx="1778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500" dirty="0"/>
              <a:t>unsupervised Loss</a:t>
            </a:r>
            <a:endParaRPr kumimoji="1" lang="ko-KR" altLang="en-US" sz="15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5905648-20D8-DD32-C02B-0C4F1B622C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8257" y="3885732"/>
            <a:ext cx="2032815" cy="96883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3E6E31A-FF5B-9965-E438-1CF6FFF5D6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4963" y="3763550"/>
            <a:ext cx="2167037" cy="114223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B7A462D-FA69-59B0-6F20-AB1BBBAFFB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4412" y="3781601"/>
            <a:ext cx="2516622" cy="114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67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5307922-7A0A-B7AE-CFBD-4A4DC022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7B83-1A32-C440-950D-2D5FD13DFA28}" type="slidenum">
              <a:rPr kumimoji="1" lang="ko-KR" altLang="en-US" smtClean="0"/>
              <a:t>16</a:t>
            </a:fld>
            <a:endParaRPr kumimoji="1"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52752-8036-8EE6-6647-A7647DA73087}"/>
              </a:ext>
            </a:extLst>
          </p:cNvPr>
          <p:cNvSpPr txBox="1"/>
          <p:nvPr/>
        </p:nvSpPr>
        <p:spPr>
          <a:xfrm>
            <a:off x="297097" y="247135"/>
            <a:ext cx="357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/>
              <a:t>Evaluation</a:t>
            </a:r>
            <a:endParaRPr kumimoji="1" lang="ko-KR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24B10-33F1-5F6D-D90B-1C4521AF4FEA}"/>
              </a:ext>
            </a:extLst>
          </p:cNvPr>
          <p:cNvSpPr txBox="1"/>
          <p:nvPr/>
        </p:nvSpPr>
        <p:spPr>
          <a:xfrm>
            <a:off x="3985131" y="3373864"/>
            <a:ext cx="3541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500" dirty="0"/>
              <a:t>the result of applying the losses</a:t>
            </a:r>
            <a:endParaRPr kumimoji="1" lang="ko-KR" alt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F91930-095E-EB38-6215-CBA4E40539D6}"/>
                  </a:ext>
                </a:extLst>
              </p:cNvPr>
              <p:cNvSpPr txBox="1"/>
              <p:nvPr/>
            </p:nvSpPr>
            <p:spPr>
              <a:xfrm>
                <a:off x="386080" y="2317229"/>
                <a:ext cx="2123204" cy="211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ko-KR" sz="1500" b="0" i="1" smtClean="0">
                            <a:latin typeface="Cambria Math" panose="02040503050406030204" pitchFamily="18" charset="0"/>
                          </a:rPr>
                          <m:t>𝑘𝑝</m:t>
                        </m:r>
                      </m:sub>
                    </m:sSub>
                    <m:r>
                      <a:rPr kumimoji="1" lang="en-US" altLang="ko-KR" sz="15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kumimoji="1" lang="en-US" altLang="ko-KR" sz="15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ko-K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𝑠𝑒𝑔</m:t>
                        </m:r>
                      </m:sub>
                    </m:sSub>
                    <m:r>
                      <a:rPr kumimoji="1" lang="en-US" altLang="ko-KR" sz="15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en-US" altLang="ko-KR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ko-K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𝑓𝑙𝑜𝑤</m:t>
                        </m:r>
                      </m:sub>
                    </m:sSub>
                    <m:r>
                      <a:rPr kumimoji="1" lang="en-US" altLang="ko-KR" sz="1500" b="0" i="1" smtClean="0">
                        <a:latin typeface="Cambria Math" panose="02040503050406030204" pitchFamily="18" charset="0"/>
                      </a:rPr>
                      <m:t>=0.02</m:t>
                    </m:r>
                  </m:oMath>
                </a14:m>
                <a:endParaRPr kumimoji="1" lang="en-US" altLang="ko-KR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ko-K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ko-K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ko-K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kumimoji="1" lang="en-US" altLang="ko-KR" sz="1500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kumimoji="1" lang="en-US" altLang="ko-KR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ko-K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  <m:r>
                      <a:rPr kumimoji="1" lang="en-US" altLang="ko-KR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ko-KR" sz="1500" b="0" i="0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kumimoji="1" lang="en-US" altLang="ko-KR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ko-K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ko-K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ko-KR" sz="15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ko-KR" sz="15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kumimoji="1" lang="en-US" altLang="ko-KR" sz="15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ko-K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𝑠𝑒𝑔</m:t>
                        </m:r>
                      </m:sub>
                    </m:sSub>
                    <m:r>
                      <a:rPr kumimoji="1" lang="en-US" altLang="ko-KR" sz="15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kumimoji="1" lang="ko-KR" altLang="en-US" sz="1500" dirty="0"/>
              </a:p>
              <a:p>
                <a:endParaRPr kumimoji="1"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F91930-095E-EB38-6215-CBA4E4053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" y="2317229"/>
                <a:ext cx="2123204" cy="2113271"/>
              </a:xfrm>
              <a:prstGeom prst="rect">
                <a:avLst/>
              </a:prstGeom>
              <a:blipFill>
                <a:blip r:embed="rId3"/>
                <a:stretch>
                  <a:fillRect l="-1190" t="-5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6CCF147-6994-4BBD-E122-C24071D9DA7B}"/>
              </a:ext>
            </a:extLst>
          </p:cNvPr>
          <p:cNvSpPr txBox="1"/>
          <p:nvPr/>
        </p:nvSpPr>
        <p:spPr>
          <a:xfrm>
            <a:off x="386080" y="1804461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hyper-parameter</a:t>
            </a:r>
            <a:endParaRPr kumimoji="1"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090A6F9-3F17-C576-B27B-96E622140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80" y="4337075"/>
            <a:ext cx="5074374" cy="96883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4005F4E-945D-C28C-07A8-10FC34A2F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3713" y="708799"/>
            <a:ext cx="5738420" cy="264648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7E103E0-1DDD-72CC-D36D-7002B56C4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168" y="1070633"/>
            <a:ext cx="2720717" cy="451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7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5307922-7A0A-B7AE-CFBD-4A4DC022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7B83-1A32-C440-950D-2D5FD13DFA28}" type="slidenum">
              <a:rPr kumimoji="1" lang="ko-KR" altLang="en-US" smtClean="0"/>
              <a:t>17</a:t>
            </a:fld>
            <a:endParaRPr kumimoji="1"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52752-8036-8EE6-6647-A7647DA73087}"/>
              </a:ext>
            </a:extLst>
          </p:cNvPr>
          <p:cNvSpPr txBox="1"/>
          <p:nvPr/>
        </p:nvSpPr>
        <p:spPr>
          <a:xfrm>
            <a:off x="297097" y="247135"/>
            <a:ext cx="357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/>
              <a:t>Evaluation</a:t>
            </a:r>
            <a:endParaRPr kumimoji="1" lang="ko-KR" altLang="en-US" sz="2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AB492C9-3C8F-45AE-F415-34552FFC5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33" y="1179947"/>
            <a:ext cx="10436934" cy="224458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01FED4D-0933-03E1-8B3A-BAF1CDAB2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80" y="3600420"/>
            <a:ext cx="4544533" cy="24711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58112F-DDF5-1635-3A7D-13E6BEEB5BC6}"/>
              </a:ext>
            </a:extLst>
          </p:cNvPr>
          <p:cNvSpPr txBox="1"/>
          <p:nvPr/>
        </p:nvSpPr>
        <p:spPr>
          <a:xfrm>
            <a:off x="1343409" y="6007466"/>
            <a:ext cx="25264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500" dirty="0"/>
              <a:t>HUM3DIL : Image + LiDAR</a:t>
            </a:r>
            <a:endParaRPr kumimoji="1" lang="ko-KR" altLang="en-US" sz="1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CCC0B-00B6-ED90-84D9-8F087EBE80E3}"/>
              </a:ext>
            </a:extLst>
          </p:cNvPr>
          <p:cNvSpPr txBox="1"/>
          <p:nvPr/>
        </p:nvSpPr>
        <p:spPr>
          <a:xfrm>
            <a:off x="0" y="6383793"/>
            <a:ext cx="87714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0" i="1" dirty="0">
                <a:solidFill>
                  <a:srgbClr val="0D0D0D"/>
                </a:solidFill>
                <a:effectLst/>
                <a:latin typeface="ui-sans-serif"/>
              </a:rPr>
              <a:t>-</a:t>
            </a:r>
            <a:r>
              <a:rPr lang="en-US" altLang="ko-KR" sz="1000" dirty="0">
                <a:solidFill>
                  <a:srgbClr val="0E0E0E"/>
                </a:solidFill>
                <a:effectLst/>
                <a:latin typeface=".SF NS"/>
              </a:rPr>
              <a:t>A. </a:t>
            </a:r>
            <a:r>
              <a:rPr lang="en-US" altLang="ko-KR" sz="1000" dirty="0" err="1">
                <a:solidFill>
                  <a:srgbClr val="0E0E0E"/>
                </a:solidFill>
                <a:effectLst/>
                <a:latin typeface=".SF NS"/>
              </a:rPr>
              <a:t>Zanfir</a:t>
            </a:r>
            <a:r>
              <a:rPr lang="en-US" altLang="ko-KR" sz="1000" dirty="0">
                <a:solidFill>
                  <a:srgbClr val="0E0E0E"/>
                </a:solidFill>
                <a:effectLst/>
                <a:latin typeface=".SF NS"/>
              </a:rPr>
              <a:t>, M. </a:t>
            </a:r>
            <a:r>
              <a:rPr lang="en-US" altLang="ko-KR" sz="1000" dirty="0" err="1">
                <a:solidFill>
                  <a:srgbClr val="0E0E0E"/>
                </a:solidFill>
                <a:effectLst/>
                <a:latin typeface=".SF NS"/>
              </a:rPr>
              <a:t>Zanfir</a:t>
            </a:r>
            <a:r>
              <a:rPr lang="en-US" altLang="ko-KR" sz="1000" dirty="0">
                <a:solidFill>
                  <a:srgbClr val="0E0E0E"/>
                </a:solidFill>
                <a:effectLst/>
                <a:latin typeface=".SF NS"/>
              </a:rPr>
              <a:t>, A. </a:t>
            </a:r>
            <a:r>
              <a:rPr lang="en-US" altLang="ko-KR" sz="1000" dirty="0" err="1">
                <a:solidFill>
                  <a:srgbClr val="0E0E0E"/>
                </a:solidFill>
                <a:effectLst/>
                <a:latin typeface=".SF NS"/>
              </a:rPr>
              <a:t>Gorban</a:t>
            </a:r>
            <a:r>
              <a:rPr lang="en-US" altLang="ko-KR" sz="1000" dirty="0">
                <a:solidFill>
                  <a:srgbClr val="0E0E0E"/>
                </a:solidFill>
                <a:effectLst/>
                <a:latin typeface=".SF NS"/>
              </a:rPr>
              <a:t>, J. Ji, Y. Zhou, D. </a:t>
            </a:r>
            <a:r>
              <a:rPr lang="en-US" altLang="ko-KR" sz="1000" dirty="0" err="1">
                <a:solidFill>
                  <a:srgbClr val="0E0E0E"/>
                </a:solidFill>
                <a:effectLst/>
                <a:latin typeface=".SF NS"/>
              </a:rPr>
              <a:t>Anguelov</a:t>
            </a:r>
            <a:r>
              <a:rPr lang="en-US" altLang="ko-KR" sz="1000" dirty="0">
                <a:solidFill>
                  <a:srgbClr val="0E0E0E"/>
                </a:solidFill>
                <a:effectLst/>
                <a:latin typeface=".SF NS"/>
              </a:rPr>
              <a:t>, and C. </a:t>
            </a:r>
            <a:r>
              <a:rPr lang="en-US" altLang="ko-KR" sz="1000" dirty="0" err="1">
                <a:solidFill>
                  <a:srgbClr val="0E0E0E"/>
                </a:solidFill>
                <a:effectLst/>
                <a:latin typeface=".SF NS"/>
              </a:rPr>
              <a:t>Sminchisescu</a:t>
            </a:r>
            <a:r>
              <a:rPr lang="en-US" altLang="ko-KR" sz="1000" dirty="0">
                <a:solidFill>
                  <a:srgbClr val="0E0E0E"/>
                </a:solidFill>
                <a:effectLst/>
                <a:latin typeface=".SF NS"/>
              </a:rPr>
              <a:t>, “Hum3dil: Semi-supervised multi-modal 3D human pose estimation for autonomous driving”</a:t>
            </a:r>
            <a:r>
              <a:rPr lang="ko-KR" altLang="en-US" sz="1000" dirty="0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en-US" altLang="ko-KR" sz="100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CoRL</a:t>
            </a:r>
            <a:r>
              <a:rPr lang="en-US" altLang="ko-KR" sz="10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2022</a:t>
            </a:r>
          </a:p>
          <a:p>
            <a:endParaRPr lang="en-US" altLang="ko-KR" sz="1000" dirty="0">
              <a:solidFill>
                <a:srgbClr val="0E0E0E"/>
              </a:solidFill>
              <a:effectLst/>
              <a:latin typeface=".SF NS"/>
            </a:endParaRPr>
          </a:p>
          <a:p>
            <a:endParaRPr lang="ko-KR" altLang="en-US" sz="1000" i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F0D94CC-07F7-65F3-836C-43C6DEA38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6060" y="4092151"/>
            <a:ext cx="4048698" cy="17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7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5307922-7A0A-B7AE-CFBD-4A4DC022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7B83-1A32-C440-950D-2D5FD13DFA28}" type="slidenum">
              <a:rPr kumimoji="1" lang="ko-KR" altLang="en-US" smtClean="0"/>
              <a:t>2</a:t>
            </a:fld>
            <a:endParaRPr kumimoji="1"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52752-8036-8EE6-6647-A7647DA73087}"/>
              </a:ext>
            </a:extLst>
          </p:cNvPr>
          <p:cNvSpPr txBox="1"/>
          <p:nvPr/>
        </p:nvSpPr>
        <p:spPr>
          <a:xfrm>
            <a:off x="297097" y="247135"/>
            <a:ext cx="357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/>
              <a:t>Contents</a:t>
            </a:r>
            <a:endParaRPr kumimoji="1" lang="ko-KR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1F521-9B89-A12E-A0DF-D7F6526B8608}"/>
              </a:ext>
            </a:extLst>
          </p:cNvPr>
          <p:cNvSpPr txBox="1"/>
          <p:nvPr/>
        </p:nvSpPr>
        <p:spPr>
          <a:xfrm>
            <a:off x="437745" y="1488552"/>
            <a:ext cx="1091605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ko-KR" sz="2000" dirty="0"/>
              <a:t>Goal</a:t>
            </a:r>
          </a:p>
          <a:p>
            <a:r>
              <a:rPr kumimoji="1" lang="en-US" altLang="ko-KR" sz="2000" dirty="0"/>
              <a:t>2.</a:t>
            </a:r>
            <a:r>
              <a:rPr kumimoji="1" lang="ko-KR" altLang="en-US" sz="2000" dirty="0"/>
              <a:t> </a:t>
            </a:r>
            <a:r>
              <a:rPr kumimoji="1" lang="en-US" altLang="ko-KR" sz="2000" dirty="0"/>
              <a:t>Prior works</a:t>
            </a:r>
          </a:p>
          <a:p>
            <a:r>
              <a:rPr kumimoji="1" lang="en-US" altLang="ko-KR" sz="2000" dirty="0"/>
              <a:t>3. Propose : GC-KPL</a:t>
            </a:r>
          </a:p>
          <a:p>
            <a:r>
              <a:rPr kumimoji="1" lang="en-US" altLang="ko-KR" sz="2000" dirty="0"/>
              <a:t>4.</a:t>
            </a:r>
            <a:r>
              <a:rPr kumimoji="1" lang="ko-KR" altLang="en-US" sz="2000" dirty="0"/>
              <a:t> </a:t>
            </a:r>
            <a:r>
              <a:rPr kumimoji="1" lang="en-US" altLang="ko-KR" sz="2000" dirty="0"/>
              <a:t>Process</a:t>
            </a:r>
          </a:p>
          <a:p>
            <a:r>
              <a:rPr kumimoji="1" lang="ko-KR" altLang="en-US" sz="2000" dirty="0"/>
              <a:t>    </a:t>
            </a:r>
            <a:r>
              <a:rPr kumimoji="1" lang="en-US" altLang="ko-KR" sz="2000" dirty="0"/>
              <a:t>4-1.</a:t>
            </a:r>
            <a:r>
              <a:rPr kumimoji="1" lang="ko-KR" altLang="en-US" sz="2000" dirty="0"/>
              <a:t> </a:t>
            </a:r>
            <a:r>
              <a:rPr kumimoji="1" lang="en-US" altLang="ko-KR" sz="2000" dirty="0"/>
              <a:t>Stage I</a:t>
            </a:r>
          </a:p>
          <a:p>
            <a:r>
              <a:rPr kumimoji="1" lang="ko-KR" altLang="en-US" sz="2000" dirty="0"/>
              <a:t>    </a:t>
            </a:r>
            <a:r>
              <a:rPr kumimoji="1" lang="en-US" altLang="ko-KR" sz="2000" dirty="0"/>
              <a:t>4-2.</a:t>
            </a:r>
            <a:r>
              <a:rPr kumimoji="1" lang="ko-KR" altLang="en-US" sz="2000" dirty="0"/>
              <a:t> </a:t>
            </a:r>
            <a:r>
              <a:rPr kumimoji="1" lang="en-US" altLang="ko-KR" sz="2000" dirty="0"/>
              <a:t>Stage II</a:t>
            </a:r>
          </a:p>
          <a:p>
            <a:r>
              <a:rPr kumimoji="1" lang="en-US" altLang="ko-KR" sz="2000" dirty="0"/>
              <a:t>5. Losses</a:t>
            </a:r>
          </a:p>
          <a:p>
            <a:r>
              <a:rPr kumimoji="1" lang="en-US" altLang="ko-KR" sz="2000" dirty="0"/>
              <a:t>    5-1. Flow Loss</a:t>
            </a:r>
          </a:p>
          <a:p>
            <a:r>
              <a:rPr kumimoji="1" lang="en-US" altLang="ko-KR" sz="2000" dirty="0"/>
              <a:t>    5-2. Points-to-Limb Loss</a:t>
            </a:r>
          </a:p>
          <a:p>
            <a:r>
              <a:rPr kumimoji="1" lang="en-US" altLang="ko-KR" sz="2000" dirty="0"/>
              <a:t>    5-3. Symmetry Loss</a:t>
            </a:r>
          </a:p>
          <a:p>
            <a:r>
              <a:rPr kumimoji="1" lang="en-US" altLang="ko-KR" sz="2000" dirty="0"/>
              <a:t>    5-4. Joint-to-Part Loss</a:t>
            </a:r>
          </a:p>
          <a:p>
            <a:r>
              <a:rPr kumimoji="1" lang="en-US" altLang="ko-KR" sz="2000" dirty="0"/>
              <a:t>    5-5. segmentation Loss &amp;&amp; Training objective</a:t>
            </a:r>
          </a:p>
          <a:p>
            <a:r>
              <a:rPr kumimoji="1" lang="en-US" altLang="ko-KR" sz="2000" dirty="0"/>
              <a:t>6.</a:t>
            </a:r>
            <a:r>
              <a:rPr kumimoji="1" lang="ko-KR" altLang="en-US" sz="2000" dirty="0"/>
              <a:t> </a:t>
            </a:r>
            <a:r>
              <a:rPr kumimoji="1" lang="en-US" altLang="ko-KR" sz="2000" dirty="0"/>
              <a:t>evaluation</a:t>
            </a:r>
          </a:p>
          <a:p>
            <a:pPr lvl="1"/>
            <a:endParaRPr kumimoji="1" lang="en-US" altLang="ko-KR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46251C8-ADF0-F7BF-BDF2-75BF651AA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36" y="375628"/>
            <a:ext cx="4765128" cy="59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4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5307922-7A0A-B7AE-CFBD-4A4DC022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7B83-1A32-C440-950D-2D5FD13DFA28}" type="slidenum">
              <a:rPr kumimoji="1" lang="ko-KR" altLang="en-US" smtClean="0"/>
              <a:t>3</a:t>
            </a:fld>
            <a:endParaRPr kumimoji="1"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52752-8036-8EE6-6647-A7647DA73087}"/>
              </a:ext>
            </a:extLst>
          </p:cNvPr>
          <p:cNvSpPr txBox="1"/>
          <p:nvPr/>
        </p:nvSpPr>
        <p:spPr>
          <a:xfrm>
            <a:off x="297097" y="247135"/>
            <a:ext cx="357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/>
              <a:t>Goal</a:t>
            </a:r>
            <a:endParaRPr kumimoji="1" lang="ko-KR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24B10-33F1-5F6D-D90B-1C4521AF4FEA}"/>
              </a:ext>
            </a:extLst>
          </p:cNvPr>
          <p:cNvSpPr txBox="1"/>
          <p:nvPr/>
        </p:nvSpPr>
        <p:spPr>
          <a:xfrm>
            <a:off x="297097" y="713155"/>
            <a:ext cx="680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3D human keypoints estimation</a:t>
            </a:r>
            <a:r>
              <a:rPr kumimoji="1" lang="ko-KR" altLang="en-US" dirty="0"/>
              <a:t> </a:t>
            </a:r>
            <a:r>
              <a:rPr kumimoji="1" lang="en-US" altLang="ko-KR" dirty="0"/>
              <a:t>from point clouds in the Wild</a:t>
            </a:r>
            <a:endParaRPr kumimoji="1"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D20A605-E2C2-838A-D531-93D79D92C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939" y="2099182"/>
            <a:ext cx="1491862" cy="2978004"/>
          </a:xfrm>
          <a:prstGeom prst="rect">
            <a:avLst/>
          </a:prstGeom>
        </p:spPr>
      </p:pic>
      <p:sp>
        <p:nvSpPr>
          <p:cNvPr id="10" name="오른쪽 화살표[R] 9">
            <a:extLst>
              <a:ext uri="{FF2B5EF4-FFF2-40B4-BE49-F238E27FC236}">
                <a16:creationId xmlns:a16="http://schemas.microsoft.com/office/drawing/2014/main" id="{F8B69CD8-7BBE-EB1D-D3E4-398BE2F92EDA}"/>
              </a:ext>
            </a:extLst>
          </p:cNvPr>
          <p:cNvSpPr/>
          <p:nvPr/>
        </p:nvSpPr>
        <p:spPr>
          <a:xfrm>
            <a:off x="4678402" y="3344147"/>
            <a:ext cx="1270417" cy="2440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" name="모서리가 둥근 직사각형 12">
            <a:extLst>
              <a:ext uri="{FF2B5EF4-FFF2-40B4-BE49-F238E27FC236}">
                <a16:creationId xmlns:a16="http://schemas.microsoft.com/office/drawing/2014/main" id="{E0CC12D8-08E1-6A88-2F21-7E37BED450A3}"/>
              </a:ext>
            </a:extLst>
          </p:cNvPr>
          <p:cNvSpPr/>
          <p:nvPr/>
        </p:nvSpPr>
        <p:spPr>
          <a:xfrm>
            <a:off x="6045062" y="2924709"/>
            <a:ext cx="2540833" cy="8388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/>
              <a:t>3D keypoints predictor</a:t>
            </a:r>
            <a:endParaRPr kumimoji="1" lang="ko-KR" altLang="en-US" sz="1200" dirty="0"/>
          </a:p>
        </p:txBody>
      </p:sp>
      <p:sp>
        <p:nvSpPr>
          <p:cNvPr id="14" name="오른쪽 화살표[R] 13">
            <a:extLst>
              <a:ext uri="{FF2B5EF4-FFF2-40B4-BE49-F238E27FC236}">
                <a16:creationId xmlns:a16="http://schemas.microsoft.com/office/drawing/2014/main" id="{740EBEC4-319F-5836-8192-6C7F033990C8}"/>
              </a:ext>
            </a:extLst>
          </p:cNvPr>
          <p:cNvSpPr/>
          <p:nvPr/>
        </p:nvSpPr>
        <p:spPr>
          <a:xfrm>
            <a:off x="8682139" y="3222127"/>
            <a:ext cx="1270417" cy="2440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EA1FA5E-45EF-A93E-2D57-5395E62A7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555" y="2240879"/>
            <a:ext cx="1270417" cy="27682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D13E6F-2256-2C2D-82BA-21F0F55E9E02}"/>
              </a:ext>
            </a:extLst>
          </p:cNvPr>
          <p:cNvSpPr txBox="1"/>
          <p:nvPr/>
        </p:nvSpPr>
        <p:spPr>
          <a:xfrm>
            <a:off x="6567384" y="3892597"/>
            <a:ext cx="160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Unsupervised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6AC79C-36C4-8648-9DC1-D3BB9EA1753A}"/>
              </a:ext>
            </a:extLst>
          </p:cNvPr>
          <p:cNvSpPr txBox="1"/>
          <p:nvPr/>
        </p:nvSpPr>
        <p:spPr>
          <a:xfrm>
            <a:off x="994650" y="3277448"/>
            <a:ext cx="85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LiDAR</a:t>
            </a:r>
            <a:endParaRPr kumimoji="1" lang="ko-KR" altLang="en-US" dirty="0"/>
          </a:p>
        </p:txBody>
      </p:sp>
      <p:sp>
        <p:nvSpPr>
          <p:cNvPr id="6" name="오른쪽 화살표[R] 5">
            <a:extLst>
              <a:ext uri="{FF2B5EF4-FFF2-40B4-BE49-F238E27FC236}">
                <a16:creationId xmlns:a16="http://schemas.microsoft.com/office/drawing/2014/main" id="{59F36CA9-4DCD-C668-14B6-2453158251C1}"/>
              </a:ext>
            </a:extLst>
          </p:cNvPr>
          <p:cNvSpPr/>
          <p:nvPr/>
        </p:nvSpPr>
        <p:spPr>
          <a:xfrm>
            <a:off x="2027499" y="3340096"/>
            <a:ext cx="1270417" cy="2440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18696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5307922-7A0A-B7AE-CFBD-4A4DC022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7B83-1A32-C440-950D-2D5FD13DFA28}" type="slidenum">
              <a:rPr kumimoji="1" lang="ko-KR" altLang="en-US" smtClean="0"/>
              <a:t>4</a:t>
            </a:fld>
            <a:endParaRPr kumimoji="1"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52752-8036-8EE6-6647-A7647DA73087}"/>
              </a:ext>
            </a:extLst>
          </p:cNvPr>
          <p:cNvSpPr txBox="1"/>
          <p:nvPr/>
        </p:nvSpPr>
        <p:spPr>
          <a:xfrm>
            <a:off x="297097" y="247135"/>
            <a:ext cx="357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/>
              <a:t>Prior works</a:t>
            </a:r>
            <a:endParaRPr kumimoji="1" lang="ko-KR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3E427-A98E-54AB-D1CE-E5611DA92297}"/>
              </a:ext>
            </a:extLst>
          </p:cNvPr>
          <p:cNvSpPr txBox="1"/>
          <p:nvPr/>
        </p:nvSpPr>
        <p:spPr>
          <a:xfrm>
            <a:off x="312173" y="849495"/>
            <a:ext cx="139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Supervision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6ED05-7221-FBC0-FCA2-9E62490CA73B}"/>
              </a:ext>
            </a:extLst>
          </p:cNvPr>
          <p:cNvSpPr txBox="1"/>
          <p:nvPr/>
        </p:nvSpPr>
        <p:spPr>
          <a:xfrm>
            <a:off x="304757" y="3508430"/>
            <a:ext cx="399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weak Supervision : RGB, depth, etc…</a:t>
            </a:r>
            <a:endParaRPr kumimoji="1"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C9B4D28-98E3-2FDA-1F6C-1891A5FAB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1" y="1384268"/>
            <a:ext cx="846040" cy="1463934"/>
          </a:xfrm>
          <a:prstGeom prst="rect">
            <a:avLst/>
          </a:prstGeom>
        </p:spPr>
      </p:pic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B3CEA557-76A1-9898-3FCB-D3CAB0550416}"/>
              </a:ext>
            </a:extLst>
          </p:cNvPr>
          <p:cNvSpPr/>
          <p:nvPr/>
        </p:nvSpPr>
        <p:spPr>
          <a:xfrm>
            <a:off x="1771502" y="1848329"/>
            <a:ext cx="1193800" cy="4699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/>
              <a:t>Label</a:t>
            </a:r>
            <a:endParaRPr kumimoji="1"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F3927C-62C4-7CB0-6FBB-D279619AA242}"/>
              </a:ext>
            </a:extLst>
          </p:cNvPr>
          <p:cNvSpPr txBox="1"/>
          <p:nvPr/>
        </p:nvSpPr>
        <p:spPr>
          <a:xfrm>
            <a:off x="1279879" y="1873525"/>
            <a:ext cx="401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/>
              <a:t>+</a:t>
            </a:r>
            <a:endParaRPr kumimoji="1" lang="ko-KR" altLang="en-US" sz="2400" dirty="0"/>
          </a:p>
        </p:txBody>
      </p:sp>
      <p:sp>
        <p:nvSpPr>
          <p:cNvPr id="15" name="오른쪽 화살표[R] 14">
            <a:extLst>
              <a:ext uri="{FF2B5EF4-FFF2-40B4-BE49-F238E27FC236}">
                <a16:creationId xmlns:a16="http://schemas.microsoft.com/office/drawing/2014/main" id="{63D8126E-5FB4-7B55-9F6A-417C47D7A569}"/>
              </a:ext>
            </a:extLst>
          </p:cNvPr>
          <p:cNvSpPr/>
          <p:nvPr/>
        </p:nvSpPr>
        <p:spPr>
          <a:xfrm>
            <a:off x="3162251" y="1999196"/>
            <a:ext cx="882869" cy="1681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" name="모서리가 둥근 직사각형 16">
            <a:extLst>
              <a:ext uri="{FF2B5EF4-FFF2-40B4-BE49-F238E27FC236}">
                <a16:creationId xmlns:a16="http://schemas.microsoft.com/office/drawing/2014/main" id="{A59164BA-0808-D640-074B-BEA950B41FE6}"/>
              </a:ext>
            </a:extLst>
          </p:cNvPr>
          <p:cNvSpPr/>
          <p:nvPr/>
        </p:nvSpPr>
        <p:spPr>
          <a:xfrm>
            <a:off x="4096158" y="1731241"/>
            <a:ext cx="1765738" cy="5780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/>
              <a:t>3D keypoints predictor</a:t>
            </a:r>
            <a:endParaRPr kumimoji="1" lang="ko-KR" altLang="en-US" sz="1200" dirty="0"/>
          </a:p>
        </p:txBody>
      </p:sp>
      <p:sp>
        <p:nvSpPr>
          <p:cNvPr id="18" name="오른쪽 화살표[R] 17">
            <a:extLst>
              <a:ext uri="{FF2B5EF4-FFF2-40B4-BE49-F238E27FC236}">
                <a16:creationId xmlns:a16="http://schemas.microsoft.com/office/drawing/2014/main" id="{25FADD13-8F66-362B-34C0-B3EB1EDF72C5}"/>
              </a:ext>
            </a:extLst>
          </p:cNvPr>
          <p:cNvSpPr/>
          <p:nvPr/>
        </p:nvSpPr>
        <p:spPr>
          <a:xfrm>
            <a:off x="5928780" y="1936192"/>
            <a:ext cx="882869" cy="1681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FD3137FD-C059-A9DC-E867-48893CB6D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752" y="1247433"/>
            <a:ext cx="882869" cy="1907628"/>
          </a:xfrm>
          <a:prstGeom prst="rect">
            <a:avLst/>
          </a:prstGeom>
        </p:spPr>
      </p:pic>
      <p:sp>
        <p:nvSpPr>
          <p:cNvPr id="21" name="왼쪽 대괄호[L] 20">
            <a:extLst>
              <a:ext uri="{FF2B5EF4-FFF2-40B4-BE49-F238E27FC236}">
                <a16:creationId xmlns:a16="http://schemas.microsoft.com/office/drawing/2014/main" id="{2CE993E9-CCAB-AA35-1980-6FC8BE78D542}"/>
              </a:ext>
            </a:extLst>
          </p:cNvPr>
          <p:cNvSpPr/>
          <p:nvPr/>
        </p:nvSpPr>
        <p:spPr>
          <a:xfrm>
            <a:off x="186689" y="1384268"/>
            <a:ext cx="469900" cy="1592449"/>
          </a:xfrm>
          <a:prstGeom prst="leftBracket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" name="왼쪽 대괄호[L] 22">
            <a:extLst>
              <a:ext uri="{FF2B5EF4-FFF2-40B4-BE49-F238E27FC236}">
                <a16:creationId xmlns:a16="http://schemas.microsoft.com/office/drawing/2014/main" id="{AD0101C1-2831-1AFC-E1F9-6DCF0B27ED34}"/>
              </a:ext>
            </a:extLst>
          </p:cNvPr>
          <p:cNvSpPr/>
          <p:nvPr/>
        </p:nvSpPr>
        <p:spPr>
          <a:xfrm rot="10800000">
            <a:off x="2607639" y="1384267"/>
            <a:ext cx="469900" cy="1592449"/>
          </a:xfrm>
          <a:prstGeom prst="leftBracket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5" name="오른쪽 화살표[R] 24">
            <a:extLst>
              <a:ext uri="{FF2B5EF4-FFF2-40B4-BE49-F238E27FC236}">
                <a16:creationId xmlns:a16="http://schemas.microsoft.com/office/drawing/2014/main" id="{25DE7F38-60B7-7973-015C-5F33D2881805}"/>
              </a:ext>
            </a:extLst>
          </p:cNvPr>
          <p:cNvSpPr/>
          <p:nvPr/>
        </p:nvSpPr>
        <p:spPr>
          <a:xfrm>
            <a:off x="2987001" y="4861705"/>
            <a:ext cx="882869" cy="1681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0B62DEAA-72ED-9ECB-ED9F-4EC7643BC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752" y="3991973"/>
            <a:ext cx="882869" cy="190762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FCC6FD0-A779-9137-0552-148369891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538" y="3919851"/>
            <a:ext cx="1306919" cy="98605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5FBB37C-9F30-0172-352B-97A9EB924753}"/>
              </a:ext>
            </a:extLst>
          </p:cNvPr>
          <p:cNvSpPr txBox="1"/>
          <p:nvPr/>
        </p:nvSpPr>
        <p:spPr>
          <a:xfrm>
            <a:off x="0" y="6256922"/>
            <a:ext cx="87714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0" i="1" dirty="0">
                <a:solidFill>
                  <a:srgbClr val="0D0D0D"/>
                </a:solidFill>
                <a:effectLst/>
                <a:latin typeface="ui-sans-serif"/>
              </a:rPr>
              <a:t>- M. </a:t>
            </a:r>
            <a:r>
              <a:rPr lang="en-US" altLang="ko-KR" sz="1000" b="0" i="1" dirty="0" err="1">
                <a:solidFill>
                  <a:srgbClr val="0D0D0D"/>
                </a:solidFill>
                <a:effectLst/>
                <a:latin typeface="ui-sans-serif"/>
              </a:rPr>
              <a:t>Furst</a:t>
            </a:r>
            <a:r>
              <a:rPr lang="en-US" altLang="ko-KR" sz="1000" b="0" i="1" dirty="0">
                <a:solidFill>
                  <a:srgbClr val="0D0D0D"/>
                </a:solidFill>
                <a:effectLst/>
                <a:latin typeface="ui-sans-serif"/>
              </a:rPr>
              <a:t>, S. T. P. Gupta, R. Schuster, O. </a:t>
            </a:r>
            <a:r>
              <a:rPr lang="en-US" altLang="ko-KR" sz="1000" b="0" i="1" dirty="0" err="1">
                <a:solidFill>
                  <a:srgbClr val="0D0D0D"/>
                </a:solidFill>
                <a:effectLst/>
                <a:latin typeface="ui-sans-serif"/>
              </a:rPr>
              <a:t>Wasenmuller</a:t>
            </a:r>
            <a:r>
              <a:rPr lang="en-US" altLang="ko-KR" sz="1000" b="0" i="1" dirty="0">
                <a:solidFill>
                  <a:srgbClr val="0D0D0D"/>
                </a:solidFill>
                <a:effectLst/>
                <a:latin typeface="ui-sans-serif"/>
              </a:rPr>
              <a:t>, and D. Stricker, "HPERL: 3D human pose estimation from RGB and LiDAR</a:t>
            </a:r>
            <a:r>
              <a:rPr lang="en-US" altLang="ko-KR" sz="1000" i="1" dirty="0">
                <a:solidFill>
                  <a:srgbClr val="0D0D0D"/>
                </a:solidFill>
                <a:latin typeface="ui-sans-serif"/>
              </a:rPr>
              <a:t>,</a:t>
            </a:r>
            <a:r>
              <a:rPr lang="en-US" altLang="ko-KR" sz="1000" b="0" i="1" dirty="0">
                <a:solidFill>
                  <a:srgbClr val="0D0D0D"/>
                </a:solidFill>
                <a:effectLst/>
                <a:latin typeface="ui-sans-serif"/>
              </a:rPr>
              <a:t>” IEEE, 2021</a:t>
            </a:r>
          </a:p>
          <a:p>
            <a:r>
              <a:rPr lang="en-US" altLang="ko-KR" sz="1000" i="1" dirty="0">
                <a:solidFill>
                  <a:srgbClr val="0E0E0E"/>
                </a:solidFill>
                <a:effectLst/>
                <a:latin typeface=".SF NS"/>
              </a:rPr>
              <a:t>- J. Zheng, X. Shi, A. </a:t>
            </a:r>
            <a:r>
              <a:rPr lang="en-US" altLang="ko-KR" sz="1000" i="1" dirty="0" err="1">
                <a:solidFill>
                  <a:srgbClr val="0E0E0E"/>
                </a:solidFill>
                <a:effectLst/>
                <a:latin typeface=".SF NS"/>
              </a:rPr>
              <a:t>Gorban</a:t>
            </a:r>
            <a:r>
              <a:rPr lang="en-US" altLang="ko-KR" sz="1000" i="1" dirty="0">
                <a:solidFill>
                  <a:srgbClr val="0E0E0E"/>
                </a:solidFill>
                <a:effectLst/>
                <a:latin typeface=".SF NS"/>
              </a:rPr>
              <a:t>, J. Mao, Y. Song, C. R. Qi, T. Liu, V. Chari, A. </a:t>
            </a:r>
            <a:r>
              <a:rPr lang="en-US" altLang="ko-KR" sz="1000" i="1" dirty="0" err="1">
                <a:solidFill>
                  <a:srgbClr val="0E0E0E"/>
                </a:solidFill>
                <a:effectLst/>
                <a:latin typeface=".SF NS"/>
              </a:rPr>
              <a:t>Cornman</a:t>
            </a:r>
            <a:r>
              <a:rPr lang="en-US" altLang="ko-KR" sz="1000" i="1" dirty="0">
                <a:solidFill>
                  <a:srgbClr val="0E0E0E"/>
                </a:solidFill>
                <a:effectLst/>
                <a:latin typeface=".SF NS"/>
              </a:rPr>
              <a:t>, Y. Zhou, and others, “Multi-modal 3D human pose estimation with 2D weak supervision in autonomous driving,”</a:t>
            </a:r>
            <a:r>
              <a:rPr lang="ko-KR" altLang="en-US" sz="1000" i="1" dirty="0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en-US" altLang="ko-KR" sz="1000" i="1" dirty="0">
                <a:solidFill>
                  <a:srgbClr val="0E0E0E"/>
                </a:solidFill>
                <a:effectLst/>
                <a:latin typeface=".SF NS"/>
              </a:rPr>
              <a:t>IEEE, 2022</a:t>
            </a:r>
          </a:p>
          <a:p>
            <a:endParaRPr lang="ko-KR" altLang="en-US" sz="1000" i="1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58A38CA1-167A-3AB5-FF14-13BA58961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490" y="4913036"/>
            <a:ext cx="1851344" cy="1159878"/>
          </a:xfrm>
          <a:prstGeom prst="rect">
            <a:avLst/>
          </a:prstGeom>
        </p:spPr>
      </p:pic>
      <p:sp>
        <p:nvSpPr>
          <p:cNvPr id="31" name="모서리가 둥근 직사각형 30">
            <a:extLst>
              <a:ext uri="{FF2B5EF4-FFF2-40B4-BE49-F238E27FC236}">
                <a16:creationId xmlns:a16="http://schemas.microsoft.com/office/drawing/2014/main" id="{D1F2983B-574C-3C86-F782-2C6C0513261A}"/>
              </a:ext>
            </a:extLst>
          </p:cNvPr>
          <p:cNvSpPr/>
          <p:nvPr/>
        </p:nvSpPr>
        <p:spPr>
          <a:xfrm>
            <a:off x="4036231" y="4656753"/>
            <a:ext cx="1765738" cy="5780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dirty="0"/>
              <a:t>3D keypoints predictor</a:t>
            </a:r>
            <a:endParaRPr kumimoji="1" lang="ko-KR" altLang="en-US" sz="1200" dirty="0"/>
          </a:p>
        </p:txBody>
      </p:sp>
      <p:sp>
        <p:nvSpPr>
          <p:cNvPr id="32" name="오른쪽 화살표[R] 31">
            <a:extLst>
              <a:ext uri="{FF2B5EF4-FFF2-40B4-BE49-F238E27FC236}">
                <a16:creationId xmlns:a16="http://schemas.microsoft.com/office/drawing/2014/main" id="{6030597A-5E6E-AB89-7296-E8A8DCCF83B4}"/>
              </a:ext>
            </a:extLst>
          </p:cNvPr>
          <p:cNvSpPr/>
          <p:nvPr/>
        </p:nvSpPr>
        <p:spPr>
          <a:xfrm>
            <a:off x="5948598" y="4861704"/>
            <a:ext cx="882869" cy="1681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3B16E8-16B8-F16B-93CE-29F9E2B6C916}"/>
              </a:ext>
            </a:extLst>
          </p:cNvPr>
          <p:cNvSpPr txBox="1"/>
          <p:nvPr/>
        </p:nvSpPr>
        <p:spPr>
          <a:xfrm>
            <a:off x="8036906" y="2555739"/>
            <a:ext cx="3948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500" dirty="0"/>
              <a:t>Prior work)</a:t>
            </a:r>
          </a:p>
          <a:p>
            <a:r>
              <a:rPr kumimoji="1" lang="en-US" altLang="ko-KR" sz="1500" dirty="0"/>
              <a:t>3d</a:t>
            </a:r>
            <a:r>
              <a:rPr kumimoji="1" lang="ko-KR" altLang="en-US" sz="1500" dirty="0"/>
              <a:t> </a:t>
            </a:r>
            <a:r>
              <a:rPr kumimoji="1" lang="en-US" altLang="ko-KR" sz="1500" dirty="0"/>
              <a:t>data</a:t>
            </a:r>
            <a:r>
              <a:rPr kumimoji="1" lang="ko-KR" altLang="en-US" sz="1500" dirty="0"/>
              <a:t> </a:t>
            </a:r>
            <a:r>
              <a:rPr kumimoji="1" lang="en-US" altLang="ko-KR" sz="1500" dirty="0"/>
              <a:t>+ label</a:t>
            </a:r>
            <a:r>
              <a:rPr kumimoji="1" lang="ko-KR" altLang="en-US" sz="1500" dirty="0"/>
              <a:t> </a:t>
            </a:r>
            <a:r>
              <a:rPr kumimoji="1" lang="en-US" altLang="ko-KR" sz="1500" dirty="0"/>
              <a:t>:</a:t>
            </a:r>
            <a:r>
              <a:rPr kumimoji="1" lang="ko-KR" altLang="en-US" sz="1500" dirty="0"/>
              <a:t> </a:t>
            </a:r>
            <a:r>
              <a:rPr kumimoji="1" lang="en-US" altLang="ko-KR" sz="1500" dirty="0"/>
              <a:t>expensive</a:t>
            </a:r>
          </a:p>
          <a:p>
            <a:r>
              <a:rPr kumimoji="1" lang="en-US" altLang="ko-KR" sz="1500" dirty="0"/>
              <a:t>focus</a:t>
            </a:r>
            <a:r>
              <a:rPr kumimoji="1" lang="ko-KR" altLang="en-US" sz="1500" dirty="0"/>
              <a:t> </a:t>
            </a:r>
            <a:r>
              <a:rPr kumimoji="1" lang="en-US" altLang="ko-KR" sz="1500" dirty="0"/>
              <a:t>on</a:t>
            </a:r>
            <a:r>
              <a:rPr kumimoji="1" lang="ko-KR" altLang="en-US" sz="1500" dirty="0"/>
              <a:t> </a:t>
            </a:r>
            <a:r>
              <a:rPr kumimoji="1" lang="en-US" altLang="ko-KR" sz="1500" dirty="0"/>
              <a:t>utilizing</a:t>
            </a:r>
            <a:r>
              <a:rPr kumimoji="1" lang="ko-KR" altLang="en-US" sz="1500" dirty="0"/>
              <a:t> </a:t>
            </a:r>
            <a:r>
              <a:rPr kumimoji="1" lang="en-US" altLang="ko-KR" sz="1500" dirty="0"/>
              <a:t>2d weak</a:t>
            </a:r>
            <a:r>
              <a:rPr kumimoji="1" lang="ko-KR" altLang="en-US" sz="1500" dirty="0"/>
              <a:t> </a:t>
            </a:r>
            <a:r>
              <a:rPr kumimoji="1" lang="en-US" altLang="ko-KR" sz="1500" dirty="0"/>
              <a:t>data</a:t>
            </a:r>
          </a:p>
          <a:p>
            <a:endParaRPr kumimoji="1" lang="en-US" altLang="ko-KR" sz="1500" dirty="0"/>
          </a:p>
          <a:p>
            <a:endParaRPr kumimoji="1" lang="en-US" altLang="ko-KR" sz="1500" dirty="0"/>
          </a:p>
          <a:p>
            <a:r>
              <a:rPr kumimoji="1" lang="en-US" altLang="ko-KR" sz="1500" dirty="0"/>
              <a:t>This work)</a:t>
            </a:r>
          </a:p>
          <a:p>
            <a:r>
              <a:rPr kumimoji="1" lang="en-US" altLang="ko-KR" sz="1500" dirty="0"/>
              <a:t>un-labeled LiDAR data has a lot of useful information</a:t>
            </a:r>
            <a:endParaRPr kumimoji="1"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282534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5307922-7A0A-B7AE-CFBD-4A4DC022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7B83-1A32-C440-950D-2D5FD13DFA28}" type="slidenum">
              <a:rPr kumimoji="1" lang="ko-KR" altLang="en-US" smtClean="0"/>
              <a:t>5</a:t>
            </a:fld>
            <a:endParaRPr kumimoji="1"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52752-8036-8EE6-6647-A7647DA73087}"/>
              </a:ext>
            </a:extLst>
          </p:cNvPr>
          <p:cNvSpPr txBox="1"/>
          <p:nvPr/>
        </p:nvSpPr>
        <p:spPr>
          <a:xfrm>
            <a:off x="297097" y="247135"/>
            <a:ext cx="357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/>
              <a:t>Propose : GC-KPL</a:t>
            </a:r>
            <a:endParaRPr kumimoji="1" lang="ko-KR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24B10-33F1-5F6D-D90B-1C4521AF4FEA}"/>
              </a:ext>
            </a:extLst>
          </p:cNvPr>
          <p:cNvSpPr txBox="1"/>
          <p:nvPr/>
        </p:nvSpPr>
        <p:spPr>
          <a:xfrm>
            <a:off x="297097" y="708800"/>
            <a:ext cx="639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GC-KPL : Geometry Consistency inspired Key Point Leaning</a:t>
            </a:r>
            <a:endParaRPr kumimoji="1"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1DA1C-BBAB-4EF3-4901-60CB25F7D336}"/>
              </a:ext>
            </a:extLst>
          </p:cNvPr>
          <p:cNvSpPr txBox="1"/>
          <p:nvPr/>
        </p:nvSpPr>
        <p:spPr>
          <a:xfrm>
            <a:off x="297097" y="1539797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Assumptions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62A55-4BF4-BACC-0676-A03001F8869D}"/>
              </a:ext>
            </a:extLst>
          </p:cNvPr>
          <p:cNvSpPr txBox="1"/>
          <p:nvPr/>
        </p:nvSpPr>
        <p:spPr>
          <a:xfrm>
            <a:off x="297097" y="1909129"/>
            <a:ext cx="7152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- </a:t>
            </a:r>
            <a:r>
              <a:rPr lang="en-US" altLang="ko-KR" dirty="0"/>
              <a:t>human skeletons are roughly centered rigid body parts</a:t>
            </a:r>
          </a:p>
          <a:p>
            <a:r>
              <a:rPr lang="en-US" altLang="ko-KR" dirty="0"/>
              <a:t>- surface points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“</a:t>
            </a:r>
            <a:r>
              <a:rPr lang="en-US" altLang="ko-KR" dirty="0"/>
              <a:t>location + movement”</a:t>
            </a:r>
            <a:r>
              <a:rPr lang="ko-KR" altLang="en-US" dirty="0"/>
              <a:t> </a:t>
            </a:r>
            <a:r>
              <a:rPr lang="en-US" altLang="ko-KR" dirty="0"/>
              <a:t>-&gt;</a:t>
            </a:r>
            <a:r>
              <a:rPr lang="ko-KR" altLang="en-US" dirty="0"/>
              <a:t> </a:t>
            </a:r>
            <a:r>
              <a:rPr lang="en-US" altLang="ko-KR" dirty="0"/>
              <a:t>skeleton</a:t>
            </a:r>
            <a:r>
              <a:rPr lang="ko-KR" altLang="en-US" dirty="0"/>
              <a:t> “</a:t>
            </a:r>
            <a:r>
              <a:rPr lang="en-US" altLang="ko-KR" dirty="0"/>
              <a:t>movement”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58E37-4AB3-A1A2-1292-65FA6A3E3EFF}"/>
              </a:ext>
            </a:extLst>
          </p:cNvPr>
          <p:cNvSpPr txBox="1"/>
          <p:nvPr/>
        </p:nvSpPr>
        <p:spPr>
          <a:xfrm>
            <a:off x="297097" y="3009555"/>
            <a:ext cx="103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propose</a:t>
            </a:r>
            <a:endParaRPr kumimoji="1"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7EE4E-5453-904F-467E-60421FEF0A05}"/>
              </a:ext>
            </a:extLst>
          </p:cNvPr>
          <p:cNvSpPr txBox="1"/>
          <p:nvPr/>
        </p:nvSpPr>
        <p:spPr>
          <a:xfrm>
            <a:off x="325869" y="3479114"/>
            <a:ext cx="3653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- </a:t>
            </a:r>
            <a:r>
              <a:rPr lang="en-US" altLang="ko-KR" dirty="0"/>
              <a:t>novel unsupervised losses term</a:t>
            </a:r>
          </a:p>
          <a:p>
            <a:r>
              <a:rPr lang="en-US" altLang="ko-KR" dirty="0"/>
              <a:t>  - Flow Loss</a:t>
            </a:r>
          </a:p>
          <a:p>
            <a:r>
              <a:rPr lang="en-US" altLang="ko-KR" dirty="0"/>
              <a:t>  - Points-to-Limb Loss</a:t>
            </a:r>
          </a:p>
          <a:p>
            <a:r>
              <a:rPr lang="en-US" altLang="ko-KR" dirty="0"/>
              <a:t>  - Symmetry Loss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DBDD7D5-1770-ACBA-F53E-D2A938152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789" y="4244197"/>
            <a:ext cx="2993998" cy="13589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B0EEE23-C5B8-BF5C-DF83-432772599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687" y="4302541"/>
            <a:ext cx="2743200" cy="130739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C6261B4-C9D3-6A9A-3859-756814F47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700" y="4175264"/>
            <a:ext cx="25781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3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5307922-7A0A-B7AE-CFBD-4A4DC022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7B83-1A32-C440-950D-2D5FD13DFA28}" type="slidenum">
              <a:rPr kumimoji="1" lang="ko-KR" altLang="en-US" smtClean="0"/>
              <a:t>6</a:t>
            </a:fld>
            <a:endParaRPr kumimoji="1"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52752-8036-8EE6-6647-A7647DA73087}"/>
              </a:ext>
            </a:extLst>
          </p:cNvPr>
          <p:cNvSpPr txBox="1"/>
          <p:nvPr/>
        </p:nvSpPr>
        <p:spPr>
          <a:xfrm>
            <a:off x="297097" y="247135"/>
            <a:ext cx="357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/>
              <a:t>Process - Overall</a:t>
            </a:r>
            <a:endParaRPr kumimoji="1" lang="ko-KR" altLang="en-US" sz="2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94E356D-27DF-7C64-A303-E2A2E10EC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5967"/>
            <a:ext cx="4648200" cy="22365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9FD8E2E-9EAB-D415-98D7-7EC4CF1CE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987" y="2001687"/>
            <a:ext cx="5180809" cy="2236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55777-22EF-31EC-32B8-7DA0CD9068AD}"/>
              </a:ext>
            </a:extLst>
          </p:cNvPr>
          <p:cNvSpPr txBox="1"/>
          <p:nvPr/>
        </p:nvSpPr>
        <p:spPr>
          <a:xfrm>
            <a:off x="297097" y="1365862"/>
            <a:ext cx="218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Stage I</a:t>
            </a:r>
            <a:r>
              <a:rPr kumimoji="1" lang="ko-KR" altLang="en-US" dirty="0"/>
              <a:t> </a:t>
            </a:r>
            <a:r>
              <a:rPr kumimoji="1" lang="en-US" altLang="ko-KR" dirty="0"/>
              <a:t>–</a:t>
            </a:r>
            <a:r>
              <a:rPr kumimoji="1" lang="ko-KR" altLang="en-US" dirty="0"/>
              <a:t> </a:t>
            </a:r>
            <a:r>
              <a:rPr kumimoji="1" lang="en-US" altLang="ko-KR" dirty="0"/>
              <a:t>Warm Up</a:t>
            </a:r>
            <a:endParaRPr kumimoji="1"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EB4BA8-EE39-B16D-1018-8432448804B9}"/>
              </a:ext>
            </a:extLst>
          </p:cNvPr>
          <p:cNvSpPr txBox="1"/>
          <p:nvPr/>
        </p:nvSpPr>
        <p:spPr>
          <a:xfrm>
            <a:off x="6055988" y="1401348"/>
            <a:ext cx="318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Stage II – refine the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56337C-1135-870F-89BF-F89941926000}"/>
              </a:ext>
            </a:extLst>
          </p:cNvPr>
          <p:cNvSpPr txBox="1"/>
          <p:nvPr/>
        </p:nvSpPr>
        <p:spPr>
          <a:xfrm>
            <a:off x="215153" y="4512449"/>
            <a:ext cx="571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sz="1200" dirty="0"/>
              <a:t>transformer-based regression model : keypoints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200" dirty="0"/>
              <a:t>semantic segmentation model : localizing body parts on a synthetic data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200" dirty="0"/>
              <a:t>synthetic data : constructed from randomly posed </a:t>
            </a:r>
            <a:r>
              <a:rPr lang="en-US" altLang="ko-KR" sz="1200" b="1" dirty="0"/>
              <a:t>SMPL human body model</a:t>
            </a:r>
            <a:endParaRPr lang="en-US" altLang="ko-KR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9407AD-6F68-9D59-BAA9-13379BC63C8C}"/>
              </a:ext>
            </a:extLst>
          </p:cNvPr>
          <p:cNvSpPr txBox="1"/>
          <p:nvPr/>
        </p:nvSpPr>
        <p:spPr>
          <a:xfrm>
            <a:off x="6096000" y="4512449"/>
            <a:ext cx="2122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sz="1200" dirty="0"/>
              <a:t>Using unsupervised Losses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200" dirty="0"/>
              <a:t>Flow Loss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200" dirty="0"/>
              <a:t>Points-to-limb Loss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200" dirty="0"/>
              <a:t>Symmetry Loss</a:t>
            </a:r>
          </a:p>
        </p:txBody>
      </p:sp>
    </p:spTree>
    <p:extLst>
      <p:ext uri="{BB962C8B-B14F-4D97-AF65-F5344CB8AC3E}">
        <p14:creationId xmlns:p14="http://schemas.microsoft.com/office/powerpoint/2010/main" val="421631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F652752-8036-8EE6-6647-A7647DA73087}"/>
              </a:ext>
            </a:extLst>
          </p:cNvPr>
          <p:cNvSpPr txBox="1"/>
          <p:nvPr/>
        </p:nvSpPr>
        <p:spPr>
          <a:xfrm>
            <a:off x="297097" y="247135"/>
            <a:ext cx="558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/>
              <a:t>Process – Stage I : Input &amp; Output</a:t>
            </a:r>
            <a:endParaRPr kumimoji="1" lang="ko-KR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24B10-33F1-5F6D-D90B-1C4521AF4FEA}"/>
              </a:ext>
            </a:extLst>
          </p:cNvPr>
          <p:cNvSpPr txBox="1"/>
          <p:nvPr/>
        </p:nvSpPr>
        <p:spPr>
          <a:xfrm>
            <a:off x="297097" y="852236"/>
            <a:ext cx="4707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Input : Point Clouds</a:t>
            </a:r>
          </a:p>
          <a:p>
            <a:r>
              <a:rPr kumimoji="1" lang="en-US" altLang="ko-KR" dirty="0"/>
              <a:t>Output : {3D keypoints, Part segmentation}</a:t>
            </a:r>
            <a:endParaRPr kumimoji="1"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564E5AC-0A2B-ED80-8D9F-6B266283B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97" y="1982683"/>
            <a:ext cx="1088361" cy="28641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C2680-AAE0-417C-918D-CEC69BE8C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180" y="1916046"/>
            <a:ext cx="1372839" cy="33228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2FD31BED-C963-AC9B-D99D-1DFBB3EE5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419" y="2534062"/>
            <a:ext cx="1371600" cy="310243"/>
          </a:xfrm>
          <a:prstGeom prst="rect">
            <a:avLst/>
          </a:prstGeom>
        </p:spPr>
      </p:pic>
      <p:sp>
        <p:nvSpPr>
          <p:cNvPr id="17" name="오른쪽 화살표[R] 16">
            <a:extLst>
              <a:ext uri="{FF2B5EF4-FFF2-40B4-BE49-F238E27FC236}">
                <a16:creationId xmlns:a16="http://schemas.microsoft.com/office/drawing/2014/main" id="{9FE8C7A0-0642-257A-6EBC-65C876B299CD}"/>
              </a:ext>
            </a:extLst>
          </p:cNvPr>
          <p:cNvSpPr/>
          <p:nvPr/>
        </p:nvSpPr>
        <p:spPr>
          <a:xfrm>
            <a:off x="1524205" y="1982683"/>
            <a:ext cx="748735" cy="1990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오른쪽 화살표[R] 17">
            <a:extLst>
              <a:ext uri="{FF2B5EF4-FFF2-40B4-BE49-F238E27FC236}">
                <a16:creationId xmlns:a16="http://schemas.microsoft.com/office/drawing/2014/main" id="{00BE3A16-1EE4-E02B-C3A5-837E3A6843DA}"/>
              </a:ext>
            </a:extLst>
          </p:cNvPr>
          <p:cNvSpPr/>
          <p:nvPr/>
        </p:nvSpPr>
        <p:spPr>
          <a:xfrm rot="2003805">
            <a:off x="1462081" y="2357950"/>
            <a:ext cx="813660" cy="2384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A091A643-5066-ABFC-C984-D046602C86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003" y="3298728"/>
            <a:ext cx="3467874" cy="1429935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4DC45FE0-E4AE-7D90-8CEE-3602D907CFA3}"/>
              </a:ext>
            </a:extLst>
          </p:cNvPr>
          <p:cNvGrpSpPr/>
          <p:nvPr/>
        </p:nvGrpSpPr>
        <p:grpSpPr>
          <a:xfrm>
            <a:off x="6805031" y="1094532"/>
            <a:ext cx="2504147" cy="995050"/>
            <a:chOff x="6400800" y="1094532"/>
            <a:chExt cx="2504147" cy="995050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CDAE4B16-7F36-E264-1A7B-0DF108E1C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00800" y="1468653"/>
              <a:ext cx="2393165" cy="62092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C6D84B0-2D9B-E003-1910-5DEEA301AC56}"/>
                </a:ext>
              </a:extLst>
            </p:cNvPr>
            <p:cNvSpPr txBox="1"/>
            <p:nvPr/>
          </p:nvSpPr>
          <p:spPr>
            <a:xfrm>
              <a:off x="6400800" y="1094532"/>
              <a:ext cx="2504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dirty="0"/>
                <a:t>&lt;Keypoints : L2 Loss&gt;</a:t>
              </a:r>
              <a:endParaRPr kumimoji="1" lang="ko-KR" altLang="en-US" dirty="0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9F0FEF8-979E-8B12-89CE-B8B9D9977CB1}"/>
              </a:ext>
            </a:extLst>
          </p:cNvPr>
          <p:cNvGrpSpPr/>
          <p:nvPr/>
        </p:nvGrpSpPr>
        <p:grpSpPr>
          <a:xfrm>
            <a:off x="6500231" y="2844305"/>
            <a:ext cx="4442343" cy="1127549"/>
            <a:chOff x="6096000" y="2606251"/>
            <a:chExt cx="4442343" cy="1127549"/>
          </a:xfrm>
        </p:grpSpPr>
        <p:sp>
          <p:nvSpPr>
            <p:cNvPr id="15" name="AutoShape 4" descr="Untitled">
              <a:extLst>
                <a:ext uri="{FF2B5EF4-FFF2-40B4-BE49-F238E27FC236}">
                  <a16:creationId xmlns:a16="http://schemas.microsoft.com/office/drawing/2014/main" id="{C1BCADB5-46B1-EB39-DB81-F6D4D57FC6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96000" y="34290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53A1EA1F-B8B1-DAC9-931E-D91E3A875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00800" y="2991996"/>
              <a:ext cx="3062718" cy="64434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253570-A953-993E-471C-14CE565511FD}"/>
                </a:ext>
              </a:extLst>
            </p:cNvPr>
            <p:cNvSpPr txBox="1"/>
            <p:nvPr/>
          </p:nvSpPr>
          <p:spPr>
            <a:xfrm>
              <a:off x="6400800" y="2606251"/>
              <a:ext cx="4137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dirty="0"/>
                <a:t>&lt;segmentation : Cross-Entropy Loss&gt;</a:t>
              </a:r>
              <a:endParaRPr kumimoji="1" lang="ko-KR" altLang="en-US" dirty="0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A2BABA6-D036-B381-6243-C90C4E1B1604}"/>
              </a:ext>
            </a:extLst>
          </p:cNvPr>
          <p:cNvGrpSpPr/>
          <p:nvPr/>
        </p:nvGrpSpPr>
        <p:grpSpPr>
          <a:xfrm>
            <a:off x="6805031" y="4654122"/>
            <a:ext cx="3873500" cy="1131332"/>
            <a:chOff x="6400800" y="4480273"/>
            <a:chExt cx="3873500" cy="1131332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C1F5AB10-7305-621C-77A2-7BBD384BC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00800" y="4849605"/>
              <a:ext cx="3873500" cy="7620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0ADAC6-1959-518B-B2B7-AE5CA4C9CB10}"/>
                </a:ext>
              </a:extLst>
            </p:cNvPr>
            <p:cNvSpPr txBox="1"/>
            <p:nvPr/>
          </p:nvSpPr>
          <p:spPr>
            <a:xfrm>
              <a:off x="6400800" y="4480273"/>
              <a:ext cx="1455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dirty="0"/>
                <a:t>&lt;Minimize&gt;</a:t>
              </a:r>
              <a:endParaRPr kumimoji="1" lang="ko-KR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E788C9-F353-9CB7-E2BE-564A5D58271E}"/>
                  </a:ext>
                </a:extLst>
              </p:cNvPr>
              <p:cNvSpPr txBox="1"/>
              <p:nvPr/>
            </p:nvSpPr>
            <p:spPr>
              <a:xfrm>
                <a:off x="297097" y="5427693"/>
                <a:ext cx="6061403" cy="661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ko-KR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kumimoji="1" lang="en-US" altLang="ko-KR" dirty="0"/>
                  <a:t>: 3D Locations of keyPoints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ko-KR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ko-K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kumimoji="1" lang="en-US" altLang="ko-KR" dirty="0"/>
                  <a:t>: probability of each point i(body parts || background)</a:t>
                </a:r>
                <a:endParaRPr kumimoji="1" lang="ko-KR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E788C9-F353-9CB7-E2BE-564A5D582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97" y="5427693"/>
                <a:ext cx="6061403" cy="661207"/>
              </a:xfrm>
              <a:prstGeom prst="rect">
                <a:avLst/>
              </a:prstGeom>
              <a:blipFill>
                <a:blip r:embed="rId10"/>
                <a:stretch>
                  <a:fillRect t="-3774" b="-132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99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5307922-7A0A-B7AE-CFBD-4A4DC022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7B83-1A32-C440-950D-2D5FD13DFA28}" type="slidenum">
              <a:rPr kumimoji="1" lang="ko-KR" altLang="en-US" smtClean="0"/>
              <a:t>8</a:t>
            </a:fld>
            <a:endParaRPr kumimoji="1"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52752-8036-8EE6-6647-A7647DA73087}"/>
              </a:ext>
            </a:extLst>
          </p:cNvPr>
          <p:cNvSpPr txBox="1"/>
          <p:nvPr/>
        </p:nvSpPr>
        <p:spPr>
          <a:xfrm>
            <a:off x="297097" y="247135"/>
            <a:ext cx="357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/>
              <a:t>Process – Stage I</a:t>
            </a:r>
            <a:endParaRPr kumimoji="1" lang="ko-KR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24B10-33F1-5F6D-D90B-1C4521AF4FEA}"/>
              </a:ext>
            </a:extLst>
          </p:cNvPr>
          <p:cNvSpPr txBox="1"/>
          <p:nvPr/>
        </p:nvSpPr>
        <p:spPr>
          <a:xfrm>
            <a:off x="297097" y="852236"/>
            <a:ext cx="691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3D human keypoints estimation from points clouds in the wild</a:t>
            </a:r>
            <a:endParaRPr kumimoji="1"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0ADF6AC-6D13-B2C5-0E0C-FC8CCE070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35" y="1439409"/>
            <a:ext cx="5213188" cy="2026359"/>
          </a:xfrm>
          <a:prstGeom prst="rect">
            <a:avLst/>
          </a:prstGeom>
        </p:spPr>
      </p:pic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1CCC9130-DB1C-BFAC-7DE1-CDC60CA2D01E}"/>
              </a:ext>
            </a:extLst>
          </p:cNvPr>
          <p:cNvSpPr/>
          <p:nvPr/>
        </p:nvSpPr>
        <p:spPr>
          <a:xfrm>
            <a:off x="6581379" y="1600947"/>
            <a:ext cx="1369730" cy="5560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>
                <a:solidFill>
                  <a:schemeClr val="tx1"/>
                </a:solidFill>
              </a:rPr>
              <a:t>L2</a:t>
            </a:r>
            <a:endParaRPr kumimoji="1"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46A173A6-3076-DF9D-3CE1-CF3DA8D99E4E}"/>
              </a:ext>
            </a:extLst>
          </p:cNvPr>
          <p:cNvSpPr/>
          <p:nvPr/>
        </p:nvSpPr>
        <p:spPr>
          <a:xfrm>
            <a:off x="6581379" y="2789975"/>
            <a:ext cx="1369731" cy="6390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>
                <a:solidFill>
                  <a:schemeClr val="tx1"/>
                </a:solidFill>
              </a:rPr>
              <a:t>Cross Entropy</a:t>
            </a:r>
            <a:endParaRPr kumimoji="1"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오른쪽 화살표[R] 6">
            <a:extLst>
              <a:ext uri="{FF2B5EF4-FFF2-40B4-BE49-F238E27FC236}">
                <a16:creationId xmlns:a16="http://schemas.microsoft.com/office/drawing/2014/main" id="{74F5C0AB-C416-B16F-8B4B-64BC99241328}"/>
              </a:ext>
            </a:extLst>
          </p:cNvPr>
          <p:cNvSpPr/>
          <p:nvPr/>
        </p:nvSpPr>
        <p:spPr>
          <a:xfrm>
            <a:off x="5484774" y="1837605"/>
            <a:ext cx="882869" cy="1681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오른쪽 화살표[R] 8">
            <a:extLst>
              <a:ext uri="{FF2B5EF4-FFF2-40B4-BE49-F238E27FC236}">
                <a16:creationId xmlns:a16="http://schemas.microsoft.com/office/drawing/2014/main" id="{5303C76D-72EA-0675-0DDA-E241939D55CC}"/>
              </a:ext>
            </a:extLst>
          </p:cNvPr>
          <p:cNvSpPr/>
          <p:nvPr/>
        </p:nvSpPr>
        <p:spPr>
          <a:xfrm>
            <a:off x="5484773" y="3109487"/>
            <a:ext cx="882869" cy="1681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75F811B-E622-DB29-ED6B-90345F2E6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35" y="3683609"/>
            <a:ext cx="4131534" cy="27113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679578-C7A5-977F-73EE-EEDF05F95F16}"/>
              </a:ext>
            </a:extLst>
          </p:cNvPr>
          <p:cNvSpPr txBox="1"/>
          <p:nvPr/>
        </p:nvSpPr>
        <p:spPr>
          <a:xfrm>
            <a:off x="1478797" y="6350724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&lt;augmentation&gt;</a:t>
            </a:r>
            <a:endParaRPr kumimoji="1"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F4508F-A92D-5068-706E-9D6A3214469F}"/>
              </a:ext>
            </a:extLst>
          </p:cNvPr>
          <p:cNvSpPr txBox="1"/>
          <p:nvPr/>
        </p:nvSpPr>
        <p:spPr>
          <a:xfrm>
            <a:off x="4569941" y="4061992"/>
            <a:ext cx="30521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- Add ground</a:t>
            </a:r>
          </a:p>
          <a:p>
            <a:r>
              <a:rPr kumimoji="1" lang="en-US" altLang="ko-KR" dirty="0"/>
              <a:t>- Add garbage background</a:t>
            </a:r>
          </a:p>
          <a:p>
            <a:r>
              <a:rPr kumimoji="1" lang="en-US" altLang="ko-KR" dirty="0"/>
              <a:t>- Add random noise</a:t>
            </a:r>
          </a:p>
          <a:p>
            <a:r>
              <a:rPr kumimoji="1" lang="en-US" altLang="ko-KR" dirty="0"/>
              <a:t>- Scale</a:t>
            </a:r>
          </a:p>
          <a:p>
            <a:r>
              <a:rPr kumimoji="1" lang="en-US" altLang="ko-KR" dirty="0"/>
              <a:t>- Downsample</a:t>
            </a:r>
          </a:p>
          <a:p>
            <a:r>
              <a:rPr kumimoji="1" lang="en-US" altLang="ko-KR" dirty="0"/>
              <a:t>- Random crop</a:t>
            </a:r>
          </a:p>
          <a:p>
            <a:r>
              <a:rPr kumimoji="1" lang="en-US" altLang="ko-KR" dirty="0"/>
              <a:t>- Drop a part</a:t>
            </a:r>
          </a:p>
        </p:txBody>
      </p:sp>
      <p:sp>
        <p:nvSpPr>
          <p:cNvPr id="15" name="AutoShape 4" descr="Untitled">
            <a:extLst>
              <a:ext uri="{FF2B5EF4-FFF2-40B4-BE49-F238E27FC236}">
                <a16:creationId xmlns:a16="http://schemas.microsoft.com/office/drawing/2014/main" id="{C1BCADB5-46B1-EB39-DB81-F6D4D57FC6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05953A-25B4-B094-D8CA-57E14320978C}"/>
              </a:ext>
            </a:extLst>
          </p:cNvPr>
          <p:cNvSpPr txBox="1"/>
          <p:nvPr/>
        </p:nvSpPr>
        <p:spPr>
          <a:xfrm>
            <a:off x="8164845" y="1652939"/>
            <a:ext cx="159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-&gt;</a:t>
            </a:r>
            <a:r>
              <a:rPr kumimoji="1" lang="ko-KR" altLang="en-US" dirty="0"/>
              <a:t> </a:t>
            </a:r>
            <a:r>
              <a:rPr kumimoji="1" lang="en-US" altLang="ko-KR" dirty="0"/>
              <a:t>regression</a:t>
            </a:r>
            <a:endParaRPr kumimoji="1"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AE5A8-6D2E-BDD5-86FD-D01F610F404C}"/>
              </a:ext>
            </a:extLst>
          </p:cNvPr>
          <p:cNvSpPr txBox="1"/>
          <p:nvPr/>
        </p:nvSpPr>
        <p:spPr>
          <a:xfrm>
            <a:off x="8164845" y="2896262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-&gt;</a:t>
            </a:r>
            <a:r>
              <a:rPr kumimoji="1" lang="ko-KR" altLang="en-US" dirty="0"/>
              <a:t> </a:t>
            </a:r>
            <a:r>
              <a:rPr kumimoji="1" lang="en-US" altLang="ko-KR" dirty="0"/>
              <a:t>classification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314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55307922-7A0A-B7AE-CFBD-4A4DC022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7B83-1A32-C440-950D-2D5FD13DFA28}" type="slidenum">
              <a:rPr kumimoji="1" lang="ko-KR" altLang="en-US" smtClean="0"/>
              <a:t>9</a:t>
            </a:fld>
            <a:endParaRPr kumimoji="1"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52752-8036-8EE6-6647-A7647DA73087}"/>
              </a:ext>
            </a:extLst>
          </p:cNvPr>
          <p:cNvSpPr txBox="1"/>
          <p:nvPr/>
        </p:nvSpPr>
        <p:spPr>
          <a:xfrm>
            <a:off x="297097" y="247135"/>
            <a:ext cx="357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/>
              <a:t>Process – Stage II</a:t>
            </a:r>
            <a:endParaRPr kumimoji="1" lang="ko-KR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24B10-33F1-5F6D-D90B-1C4521AF4FEA}"/>
              </a:ext>
            </a:extLst>
          </p:cNvPr>
          <p:cNvSpPr txBox="1"/>
          <p:nvPr/>
        </p:nvSpPr>
        <p:spPr>
          <a:xfrm>
            <a:off x="297097" y="852236"/>
            <a:ext cx="691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3D human keypoints estimation from points clouds in the wild</a:t>
            </a:r>
            <a:endParaRPr kumimoji="1"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134608E-58C5-0D1B-733F-FAE6FE1A1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9" y="1365004"/>
            <a:ext cx="7385766" cy="253958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98F49AF-DD6A-CA01-F5FE-5121DAEE6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84" y="4308743"/>
            <a:ext cx="2993998" cy="13589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6A3D815-B62C-5414-1BF6-AC8D42906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174" y="4463906"/>
            <a:ext cx="2743200" cy="130739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714D615-EB2D-68EC-BEE7-73BBD4C2C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5066" y="4308743"/>
            <a:ext cx="2578100" cy="1358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F9A878-D45D-F29C-455E-EC57DDAA0DED}"/>
              </a:ext>
            </a:extLst>
          </p:cNvPr>
          <p:cNvSpPr txBox="1"/>
          <p:nvPr/>
        </p:nvSpPr>
        <p:spPr>
          <a:xfrm>
            <a:off x="7635503" y="1476749"/>
            <a:ext cx="4291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dirty="0"/>
              <a:t>points clouds -&gt; set of points {x, y, z}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2331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840</Words>
  <Application>Microsoft Macintosh PowerPoint</Application>
  <PresentationFormat>와이드스크린</PresentationFormat>
  <Paragraphs>172</Paragraphs>
  <Slides>17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4" baseType="lpstr">
      <vt:lpstr>.SF NS</vt:lpstr>
      <vt:lpstr>맑은 고딕</vt:lpstr>
      <vt:lpstr>ui-sans-serif</vt:lpstr>
      <vt:lpstr>Arial</vt:lpstr>
      <vt:lpstr>Cambria Math</vt:lpstr>
      <vt:lpstr>Helvetica Neue</vt:lpstr>
      <vt:lpstr>Office 테마</vt:lpstr>
      <vt:lpstr>3D Human Keypoints Estimation from Point clouds in the Wild Without Human Labels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DaeYong Kim</dc:creator>
  <cp:lastModifiedBy>DaeYong Kim</cp:lastModifiedBy>
  <cp:revision>34</cp:revision>
  <dcterms:created xsi:type="dcterms:W3CDTF">2024-05-28T05:00:37Z</dcterms:created>
  <dcterms:modified xsi:type="dcterms:W3CDTF">2024-06-07T06:26:29Z</dcterms:modified>
</cp:coreProperties>
</file>