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80" r:id="rId3"/>
    <p:sldId id="258" r:id="rId4"/>
    <p:sldId id="281" r:id="rId5"/>
    <p:sldId id="282" r:id="rId6"/>
    <p:sldId id="283" r:id="rId7"/>
    <p:sldId id="284" r:id="rId8"/>
    <p:sldId id="285" r:id="rId9"/>
    <p:sldId id="262" r:id="rId10"/>
    <p:sldId id="286" r:id="rId11"/>
    <p:sldId id="288" r:id="rId12"/>
    <p:sldId id="287" r:id="rId13"/>
    <p:sldId id="289" r:id="rId14"/>
    <p:sldId id="290" r:id="rId1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0"/>
    <p:restoredTop sz="84326"/>
  </p:normalViewPr>
  <p:slideViewPr>
    <p:cSldViewPr snapToGrid="0">
      <p:cViewPr varScale="1">
        <p:scale>
          <a:sx n="109" d="100"/>
          <a:sy n="109" d="100"/>
        </p:scale>
        <p:origin x="216" y="6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30A1D-8BA1-9345-9138-4687C4AFC107}" type="datetimeFigureOut">
              <a:rPr kumimoji="1" lang="ko-KR" altLang="en-US" smtClean="0"/>
              <a:t>2024. 4. 17.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05EFB-A493-7947-A1CC-BAB595E0A77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657861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05EFB-A493-7947-A1CC-BAB595E0A777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690469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05EFB-A493-7947-A1CC-BAB595E0A777}" type="slidenum">
              <a:rPr kumimoji="1" lang="ko-KR" altLang="en-US" smtClean="0"/>
              <a:t>10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605175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05EFB-A493-7947-A1CC-BAB595E0A777}" type="slidenum">
              <a:rPr kumimoji="1" lang="ko-KR" altLang="en-US" smtClean="0"/>
              <a:t>11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152753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05EFB-A493-7947-A1CC-BAB595E0A777}" type="slidenum">
              <a:rPr kumimoji="1" lang="ko-KR" altLang="en-US" smtClean="0"/>
              <a:t>12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541613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05EFB-A493-7947-A1CC-BAB595E0A777}" type="slidenum">
              <a:rPr kumimoji="1" lang="ko-KR" altLang="en-US" smtClean="0"/>
              <a:t>13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62695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05EFB-A493-7947-A1CC-BAB595E0A777}" type="slidenum">
              <a:rPr kumimoji="1" lang="ko-KR" altLang="en-US" smtClean="0"/>
              <a:t>14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209288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05EFB-A493-7947-A1CC-BAB595E0A777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80635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05EFB-A493-7947-A1CC-BAB595E0A777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397084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일반적으로 </a:t>
            </a:r>
            <a:r>
              <a:rPr kumimoji="1" lang="en-US" altLang="ko-KR" dirty="0" err="1"/>
              <a:t>seqeunce</a:t>
            </a:r>
            <a:r>
              <a:rPr kumimoji="1" lang="en-US" altLang="ko-KR" dirty="0"/>
              <a:t> modeling</a:t>
            </a:r>
            <a:r>
              <a:rPr kumimoji="1" lang="ko-KR" altLang="en-US" dirty="0"/>
              <a:t>에 </a:t>
            </a:r>
            <a:r>
              <a:rPr kumimoji="1" lang="en-US" altLang="ko-KR" dirty="0" err="1"/>
              <a:t>rnn</a:t>
            </a:r>
            <a:r>
              <a:rPr kumimoji="1" lang="ko-KR" altLang="en-US" dirty="0"/>
              <a:t>을 사용하는데</a:t>
            </a:r>
            <a:r>
              <a:rPr kumimoji="1" lang="en-US" altLang="ko-KR" dirty="0"/>
              <a:t>,</a:t>
            </a:r>
            <a:r>
              <a:rPr kumimoji="1" lang="ko-KR" altLang="en-US" dirty="0"/>
              <a:t> </a:t>
            </a:r>
            <a:r>
              <a:rPr kumimoji="1" lang="en-US" altLang="ko-KR" dirty="0"/>
              <a:t>sequence modeling</a:t>
            </a:r>
            <a:r>
              <a:rPr kumimoji="1" lang="ko-KR" altLang="en-US" dirty="0"/>
              <a:t>에 사용할 수 있는 </a:t>
            </a:r>
            <a:r>
              <a:rPr kumimoji="1" lang="en-US" altLang="ko-KR" dirty="0" err="1"/>
              <a:t>cnn</a:t>
            </a:r>
            <a:r>
              <a:rPr kumimoji="1" lang="ko-KR" altLang="en-US" dirty="0"/>
              <a:t> 모델입니다</a:t>
            </a:r>
            <a:r>
              <a:rPr kumimoji="1" lang="en-US" altLang="ko-KR" dirty="0"/>
              <a:t>.</a:t>
            </a:r>
          </a:p>
          <a:p>
            <a:r>
              <a:rPr kumimoji="1" lang="ko-KR" altLang="en-US" dirty="0"/>
              <a:t>장점으로는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05EFB-A493-7947-A1CC-BAB595E0A777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106074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장점으로는 병렬계산 가능</a:t>
            </a:r>
            <a:r>
              <a:rPr kumimoji="1" lang="en-US" altLang="ko-KR" dirty="0"/>
              <a:t>,</a:t>
            </a:r>
          </a:p>
          <a:p>
            <a:r>
              <a:rPr kumimoji="1" lang="en-US" altLang="ko-KR" dirty="0"/>
              <a:t>Field</a:t>
            </a:r>
            <a:r>
              <a:rPr kumimoji="1" lang="ko-KR" altLang="en-US" dirty="0"/>
              <a:t> </a:t>
            </a:r>
            <a:r>
              <a:rPr kumimoji="1" lang="en-US" altLang="ko-KR" dirty="0"/>
              <a:t>size</a:t>
            </a:r>
            <a:r>
              <a:rPr kumimoji="1" lang="ko-KR" altLang="en-US" dirty="0"/>
              <a:t>가 유연</a:t>
            </a:r>
            <a:endParaRPr kumimoji="1" lang="en-US" altLang="ko-KR" dirty="0"/>
          </a:p>
          <a:p>
            <a:r>
              <a:rPr kumimoji="1" lang="ko-KR" altLang="en-US" dirty="0" err="1"/>
              <a:t>그레디언트각</a:t>
            </a:r>
            <a:r>
              <a:rPr kumimoji="1" lang="ko-KR" altLang="en-US" dirty="0"/>
              <a:t> 안정적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05EFB-A493-7947-A1CC-BAB595E0A777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658607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 dirty="0"/>
              <a:t>Convolution </a:t>
            </a:r>
            <a:r>
              <a:rPr kumimoji="1" lang="ko-KR" altLang="en-US" dirty="0"/>
              <a:t>연산 시에 </a:t>
            </a:r>
            <a:r>
              <a:rPr kumimoji="1" lang="en-US" altLang="ko-KR" dirty="0"/>
              <a:t>timestep t</a:t>
            </a:r>
            <a:r>
              <a:rPr kumimoji="1" lang="ko-KR" altLang="en-US" dirty="0"/>
              <a:t>의 </a:t>
            </a:r>
            <a:r>
              <a:rPr kumimoji="1" lang="en-US" altLang="ko-KR" dirty="0"/>
              <a:t>output</a:t>
            </a:r>
            <a:r>
              <a:rPr kumimoji="1" lang="ko-KR" altLang="en-US" dirty="0"/>
              <a:t>을 계산하기 위해서 </a:t>
            </a:r>
            <a:r>
              <a:rPr kumimoji="1" lang="en-US" altLang="ko-KR" dirty="0"/>
              <a:t>time</a:t>
            </a:r>
            <a:r>
              <a:rPr kumimoji="1" lang="ko-KR" altLang="en-US" dirty="0"/>
              <a:t> </a:t>
            </a:r>
            <a:r>
              <a:rPr kumimoji="1" lang="en-US" altLang="ko-KR" dirty="0"/>
              <a:t>t</a:t>
            </a:r>
            <a:r>
              <a:rPr kumimoji="1" lang="ko-KR" altLang="en-US" dirty="0"/>
              <a:t>와 이전 시점의 요소들만 이용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05EFB-A493-7947-A1CC-BAB595E0A777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446005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 dirty="0"/>
              <a:t>Receptive field</a:t>
            </a:r>
            <a:r>
              <a:rPr kumimoji="1" lang="ko-KR" altLang="en-US" dirty="0" err="1"/>
              <a:t>를</a:t>
            </a:r>
            <a:r>
              <a:rPr kumimoji="1" lang="ko-KR" altLang="en-US" dirty="0"/>
              <a:t> 크게 만들면서 </a:t>
            </a:r>
            <a:r>
              <a:rPr kumimoji="1" lang="ko-KR" altLang="en-US" dirty="0" err="1"/>
              <a:t>연산량의</a:t>
            </a:r>
            <a:r>
              <a:rPr kumimoji="1" lang="ko-KR" altLang="en-US" dirty="0"/>
              <a:t> 증가를 가져오지 않는 방법</a:t>
            </a:r>
            <a:r>
              <a:rPr kumimoji="1" lang="en-US" altLang="ko-KR" dirty="0"/>
              <a:t>.</a:t>
            </a:r>
            <a:br>
              <a:rPr kumimoji="1" lang="en-US" altLang="ko-KR" dirty="0"/>
            </a:br>
            <a:r>
              <a:rPr kumimoji="1" lang="en-US" altLang="ko-KR" dirty="0"/>
              <a:t>Receptive field : </a:t>
            </a:r>
            <a:r>
              <a:rPr kumimoji="1" lang="ko-KR" altLang="en-US" dirty="0"/>
              <a:t>하나의 노드가 보는 영역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05EFB-A493-7947-A1CC-BAB595E0A777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78010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 dirty="0"/>
              <a:t>Receptive field</a:t>
            </a:r>
            <a:r>
              <a:rPr kumimoji="1" lang="ko-KR" altLang="en-US" dirty="0" err="1"/>
              <a:t>를</a:t>
            </a:r>
            <a:r>
              <a:rPr kumimoji="1" lang="ko-KR" altLang="en-US" dirty="0"/>
              <a:t> 크게 만들면서 </a:t>
            </a:r>
            <a:r>
              <a:rPr kumimoji="1" lang="ko-KR" altLang="en-US" dirty="0" err="1"/>
              <a:t>연산량의</a:t>
            </a:r>
            <a:r>
              <a:rPr kumimoji="1" lang="ko-KR" altLang="en-US" dirty="0"/>
              <a:t> 증가를 가져오지 않는 방법</a:t>
            </a:r>
            <a:r>
              <a:rPr kumimoji="1" lang="en-US" altLang="ko-KR" dirty="0"/>
              <a:t>.</a:t>
            </a:r>
            <a:br>
              <a:rPr kumimoji="1" lang="en-US" altLang="ko-KR" dirty="0"/>
            </a:br>
            <a:r>
              <a:rPr kumimoji="1" lang="en-US" altLang="ko-KR" dirty="0"/>
              <a:t>Receptive field : </a:t>
            </a:r>
            <a:r>
              <a:rPr kumimoji="1" lang="ko-KR" altLang="en-US" dirty="0"/>
              <a:t>하나의 노드가 보는 영역</a:t>
            </a:r>
            <a:endParaRPr kumimoji="1" lang="en-US" altLang="ko-KR" dirty="0"/>
          </a:p>
          <a:p>
            <a:endParaRPr kumimoji="1" lang="en-US" altLang="ko-KR" dirty="0"/>
          </a:p>
          <a:p>
            <a:r>
              <a:rPr kumimoji="1" lang="en-US" altLang="ko-KR" b="1" dirty="0"/>
              <a:t>Bone length l2 loss : </a:t>
            </a:r>
            <a:r>
              <a:rPr kumimoji="1" lang="ko-KR" altLang="en-US" b="1" dirty="0"/>
              <a:t>관절 사이의 뼈 길이 </a:t>
            </a:r>
            <a:r>
              <a:rPr kumimoji="1" lang="en-US" altLang="ko-KR" b="1" dirty="0"/>
              <a:t>loss</a:t>
            </a:r>
            <a:endParaRPr kumimoji="1" lang="ko-KR" alt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05EFB-A493-7947-A1CC-BAB595E0A777}" type="slidenum">
              <a:rPr kumimoji="1" lang="ko-KR" altLang="en-US" smtClean="0"/>
              <a:t>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936934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05EFB-A493-7947-A1CC-BAB595E0A777}" type="slidenum">
              <a:rPr kumimoji="1" lang="ko-KR" altLang="en-US" smtClean="0"/>
              <a:t>9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634561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EFC8BB6-A9FE-D002-6090-42CDFA0A45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A7FCA60-80B7-D54D-3E2A-6D0A661728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D814A72-3871-9C4D-5DCE-D8D5A88A8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2024. 3. 26.</a:t>
            </a:r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0BE9D5E-0928-79F3-FD70-020936373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8723440-DDA9-0D67-D3B4-BE2940206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7B83-1A32-C440-950D-2D5FD13DFA2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218754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7E86615-97E2-3E85-F312-252F354EB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8C3CB828-2A3C-AEE5-4D10-1D0F22C6E9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8DD7579-C564-7159-C348-E9518F3BA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2024. 3. 26.</a:t>
            </a:r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8CAC854-7F2C-A121-682C-35893DF34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A3BE859-8266-B374-C74D-85782934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7B83-1A32-C440-950D-2D5FD13DFA2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801052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CCAFEAA8-0152-D891-9A84-E01795BEE0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06090B1-1EC6-7BD4-7829-1CD6FF5E4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35740FA-C94F-AFE2-C405-B4460E459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2024. 3. 26.</a:t>
            </a:r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ED2ADF7-C2A8-C4C3-21AD-641C7C89D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7FBBE4-45D3-121F-2A4F-A054FB667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7B83-1A32-C440-950D-2D5FD13DFA2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07877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201501C-C98C-7A20-683E-100A8706B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172EBA-BD3B-CA9B-A71C-C0713548B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F823FEC-E974-054E-0571-95AD3B053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2024. 3. 26.</a:t>
            </a:r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7174D64-F442-2B22-38F4-317307BBA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C3DAC4D-9901-925C-B407-2CBBF57C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7B83-1A32-C440-950D-2D5FD13DFA2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028517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C144EF-3192-246A-1DEA-9F4921B08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43C5B6B-F7AB-C00F-8081-55964AAA1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2727756-B219-BD49-7BF8-FCCCC34E6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2024. 3. 26.</a:t>
            </a:r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91B1D7F-85DA-C97E-ECE0-853C81FF2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370E209-F9B9-FDB8-FDF0-6E1D928D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7B83-1A32-C440-950D-2D5FD13DFA2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14746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112CCB9-9F03-FAF4-F34C-5AB06F83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6D9EFA0-34AD-27CA-4902-4A11E41CC1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40D3698-1B7C-8E3C-EEFB-2E585DF82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15AFFEF-E98D-31F4-BD11-6492ED45F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2024. 3. 26.</a:t>
            </a:r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5B1FE05-4CDB-6EFB-7456-495085542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998261B-6DAB-C4C9-AAF0-472C880EF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7B83-1A32-C440-950D-2D5FD13DFA2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122460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AE1A404-8294-ECFF-99D1-C885E31A4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E5F66A6-77F6-D3BF-8F8D-B4209781B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710E244-60EF-618B-ADE2-8FD40186EF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C7148C4-5107-4985-7305-3079D9C4B1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E742093-0681-9C46-7747-4D2EEC0D9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D07144B6-1EC8-F41A-360A-40D462108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2024. 3. 26.</a:t>
            </a:r>
            <a:endParaRPr kumimoji="1"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AD58934-1F9D-0E8E-E0FE-F2D03ED99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4B7CEDE8-60AD-8281-8E5D-3E15067E2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7B83-1A32-C440-950D-2D5FD13DFA2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200037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22F6ED-274A-EAB2-B0F5-6BACE5BF1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1B23EF1B-54C2-3136-6A6C-0B153889F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2024. 3. 26.</a:t>
            </a:r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16C1B1D-D5FC-26EE-0603-45A515C40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8F13981-8904-A4A6-7A61-ACA5CEE21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7B83-1A32-C440-950D-2D5FD13DFA2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5320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7EA47248-C108-45B4-4E9E-033B5D52F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2024. 3. 26.</a:t>
            </a:r>
            <a:endParaRPr kumimoji="1"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FB01CBE-25F8-B6AF-2D43-F9D5622F4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4892201-D452-45D3-31D6-2414739B3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7B83-1A32-C440-950D-2D5FD13DFA2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31860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EE0586-47DE-A28C-2A84-49D5F060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E74E30D-7FE0-0B1B-95BB-A790E53A2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8478C1A-6AD6-A98B-2AA5-F53E7FCA00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40F4F4B-F66E-BEAC-4C6A-92B497725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2024. 3. 26.</a:t>
            </a:r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2C1A26E-25EC-95AE-9829-38BD65E0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3E6B6F2-22BD-90C1-A45A-F583B97D3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7B83-1A32-C440-950D-2D5FD13DFA2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724882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B10A34-FDAC-1A12-FD41-C776AF1D9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361E3DB-53C6-5B99-0FD1-7B0D7EF93D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2EEEBAB-7D98-C681-14AA-568127882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5CDD603-F1FA-3E1D-4CA6-D1EB438FF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2024. 3. 26.</a:t>
            </a:r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F894A59-79B3-41E5-9D2A-63F002A79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40A30FA-F461-63EA-8B4C-70DF81CDB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7B83-1A32-C440-950D-2D5FD13DFA2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82235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89D0C7E2-F6A9-264F-D774-86CC39AA2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B0CFFB8-1220-A52D-381F-BB384FFF3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4C3C809-3E00-9B89-332A-DB649441D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kumimoji="1" lang="en-US" altLang="ko-KR"/>
              <a:t>2024. 3. 26.</a:t>
            </a:r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89814F8-A85D-5FE8-5048-65B6F50C9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A7F21E9-DCB1-3CC4-EAF1-6D6488717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0A7B83-1A32-C440-950D-2D5FD13DFA2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835114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170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11" Type="http://schemas.openxmlformats.org/officeDocument/2006/relationships/image" Target="../media/image21.png"/><Relationship Id="rId5" Type="http://schemas.openxmlformats.org/officeDocument/2006/relationships/image" Target="../media/image150.png"/><Relationship Id="rId10" Type="http://schemas.openxmlformats.org/officeDocument/2006/relationships/image" Target="../media/image20.png"/><Relationship Id="rId4" Type="http://schemas.openxmlformats.org/officeDocument/2006/relationships/image" Target="../media/image140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ADB63FA-3BF1-1FE0-FC08-351820102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914855"/>
            <a:ext cx="9144000" cy="786703"/>
          </a:xfrm>
        </p:spPr>
        <p:txBody>
          <a:bodyPr>
            <a:normAutofit/>
          </a:bodyPr>
          <a:lstStyle/>
          <a:p>
            <a:r>
              <a:rPr kumimoji="1" lang="en-US" altLang="ko-KR" sz="2500" dirty="0"/>
              <a:t>3D human pose estimation in video with temporal convolutions and semi-supervised training</a:t>
            </a:r>
            <a:endParaRPr kumimoji="1" lang="ko-KR" altLang="en-US" sz="2500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F44FB313-5A59-F7E4-A83F-415FA79A41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60282"/>
            <a:ext cx="9144000" cy="571363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ko-KR" sz="1800" dirty="0"/>
              <a:t>In CVPR 2019</a:t>
            </a:r>
          </a:p>
          <a:p>
            <a:r>
              <a:rPr kumimoji="1" lang="en-US" altLang="ko-KR" sz="1800" dirty="0"/>
              <a:t>Facebook AI Research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C41F9B4-0249-8D5F-49F7-679AF53B40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9"/>
          <a:stretch/>
        </p:blipFill>
        <p:spPr>
          <a:xfrm>
            <a:off x="20" y="10"/>
            <a:ext cx="12191980" cy="4605671"/>
          </a:xfrm>
          <a:prstGeom prst="rect">
            <a:avLst/>
          </a:prstGeom>
        </p:spPr>
      </p:pic>
      <p:grpSp>
        <p:nvGrpSpPr>
          <p:cNvPr id="29" name="Group 12">
            <a:extLst>
              <a:ext uri="{FF2B5EF4-FFF2-40B4-BE49-F238E27FC236}">
                <a16:creationId xmlns:a16="http://schemas.microsoft.com/office/drawing/2014/main" id="{FB7FB62D-DD5B-C587-F53F-679128D41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439" y="4525778"/>
            <a:ext cx="12207200" cy="123363"/>
            <a:chOff x="-5025" y="6737718"/>
            <a:chExt cx="12207200" cy="12336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474BA53-241B-ACB6-E742-B074F40EB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14">
              <a:extLst>
                <a:ext uri="{FF2B5EF4-FFF2-40B4-BE49-F238E27FC236}">
                  <a16:creationId xmlns:a16="http://schemas.microsoft.com/office/drawing/2014/main" id="{3797B091-2608-7480-FE24-507CC5333A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AF17780-4D70-DD20-A46B-7D7AF5B1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kumimoji="1" lang="en-US" altLang="ko-KR" dirty="0"/>
              <a:t>2024. 04 17.</a:t>
            </a:r>
            <a:endParaRPr kumimoji="1" lang="ko-KR" altLang="en-US" dirty="0"/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55307922-7A0A-B7AE-CFBD-4A4DC022B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50A7B83-1A32-C440-950D-2D5FD13DFA28}" type="slidenum">
              <a:rPr kumimoji="1" lang="ko-KR" altLang="en-US" smtClean="0"/>
              <a:pPr>
                <a:spcAft>
                  <a:spcPts val="600"/>
                </a:spcAft>
              </a:pPr>
              <a:t>1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9792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AF17780-4D70-DD20-A46B-7D7AF5B1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2024. 3. 26.</a:t>
            </a:r>
            <a:endParaRPr kumimoji="1" lang="ko-KR" altLang="en-US"/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55307922-7A0A-B7AE-CFBD-4A4DC022B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7077" y="6237207"/>
            <a:ext cx="2743200" cy="365125"/>
          </a:xfrm>
        </p:spPr>
        <p:txBody>
          <a:bodyPr/>
          <a:lstStyle/>
          <a:p>
            <a:fld id="{650A7B83-1A32-C440-950D-2D5FD13DFA28}" type="slidenum">
              <a:rPr kumimoji="1" lang="ko-KR" altLang="en-US" smtClean="0"/>
              <a:t>10</a:t>
            </a:fld>
            <a:endParaRPr kumimoji="1"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652752-8036-8EE6-6647-A7647DA73087}"/>
              </a:ext>
            </a:extLst>
          </p:cNvPr>
          <p:cNvSpPr txBox="1"/>
          <p:nvPr/>
        </p:nvSpPr>
        <p:spPr>
          <a:xfrm>
            <a:off x="297097" y="247135"/>
            <a:ext cx="7139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dirty="0"/>
              <a:t>Network – Semi-supervised approach</a:t>
            </a:r>
            <a:endParaRPr kumimoji="1" lang="ko-KR" alt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EC867D-52A3-1DB9-C008-EB62DAFF3197}"/>
              </a:ext>
            </a:extLst>
          </p:cNvPr>
          <p:cNvSpPr txBox="1"/>
          <p:nvPr/>
        </p:nvSpPr>
        <p:spPr>
          <a:xfrm>
            <a:off x="297097" y="832232"/>
            <a:ext cx="3217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main idea : </a:t>
            </a:r>
            <a:r>
              <a:rPr lang="en-US" altLang="ko-KR" dirty="0"/>
              <a:t>cycle consistency</a:t>
            </a:r>
            <a:endParaRPr kumimoji="1"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8035F1-5D30-C43D-B8E9-F846269E3070}"/>
              </a:ext>
            </a:extLst>
          </p:cNvPr>
          <p:cNvSpPr txBox="1"/>
          <p:nvPr/>
        </p:nvSpPr>
        <p:spPr>
          <a:xfrm>
            <a:off x="726141" y="1640541"/>
            <a:ext cx="204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dirty="0"/>
              <a:t>오늘 점심 뭐 먹지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492FEF-16F1-377C-D8FD-33C258E4A268}"/>
              </a:ext>
            </a:extLst>
          </p:cNvPr>
          <p:cNvSpPr txBox="1"/>
          <p:nvPr/>
        </p:nvSpPr>
        <p:spPr>
          <a:xfrm>
            <a:off x="3245223" y="1640541"/>
            <a:ext cx="3857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What should I eat for lunch today?</a:t>
            </a:r>
            <a:endParaRPr kumimoji="1" lang="ko-KR" altLang="en-US" dirty="0"/>
          </a:p>
        </p:txBody>
      </p: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10FC3211-457C-37B8-248C-5FF864F4BE53}"/>
              </a:ext>
            </a:extLst>
          </p:cNvPr>
          <p:cNvCxnSpPr>
            <a:cxnSpLocks/>
            <a:stCxn id="4" idx="3"/>
            <a:endCxn id="16" idx="1"/>
          </p:cNvCxnSpPr>
          <p:nvPr/>
        </p:nvCxnSpPr>
        <p:spPr>
          <a:xfrm>
            <a:off x="2771894" y="1825207"/>
            <a:ext cx="47332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EF8FE329-3AB3-DC64-6D85-7EB76DBB7B66}"/>
              </a:ext>
            </a:extLst>
          </p:cNvPr>
          <p:cNvSpPr txBox="1"/>
          <p:nvPr/>
        </p:nvSpPr>
        <p:spPr>
          <a:xfrm>
            <a:off x="3914847" y="2512706"/>
            <a:ext cx="2517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/>
              <a:t>오늘 점심은 뭐 먹지</a:t>
            </a:r>
          </a:p>
        </p:txBody>
      </p:sp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id="{5A90BE78-8BCC-0E31-8ED3-EEF8797DE7E0}"/>
              </a:ext>
            </a:extLst>
          </p:cNvPr>
          <p:cNvCxnSpPr>
            <a:cxnSpLocks/>
            <a:stCxn id="16" idx="2"/>
            <a:endCxn id="43" idx="0"/>
          </p:cNvCxnSpPr>
          <p:nvPr/>
        </p:nvCxnSpPr>
        <p:spPr>
          <a:xfrm>
            <a:off x="5173828" y="2009873"/>
            <a:ext cx="0" cy="5028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구부러진 연결선[U] 49">
            <a:extLst>
              <a:ext uri="{FF2B5EF4-FFF2-40B4-BE49-F238E27FC236}">
                <a16:creationId xmlns:a16="http://schemas.microsoft.com/office/drawing/2014/main" id="{173632C8-6F3C-6F36-57A3-ABF87EB51285}"/>
              </a:ext>
            </a:extLst>
          </p:cNvPr>
          <p:cNvCxnSpPr>
            <a:stCxn id="43" idx="1"/>
            <a:endCxn id="4" idx="2"/>
          </p:cNvCxnSpPr>
          <p:nvPr/>
        </p:nvCxnSpPr>
        <p:spPr>
          <a:xfrm rot="10800000">
            <a:off x="1749019" y="2009874"/>
            <a:ext cx="2165829" cy="687499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1A2E103-98A1-C67F-8F43-9FC6E6973D8C}"/>
              </a:ext>
            </a:extLst>
          </p:cNvPr>
          <p:cNvSpPr txBox="1"/>
          <p:nvPr/>
        </p:nvSpPr>
        <p:spPr>
          <a:xfrm>
            <a:off x="2153386" y="2616380"/>
            <a:ext cx="1091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compare</a:t>
            </a:r>
            <a:endParaRPr kumimoji="1" lang="ko-KR" alt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A04373E-1189-4141-20FF-6069D85A5D4B}"/>
              </a:ext>
            </a:extLst>
          </p:cNvPr>
          <p:cNvSpPr txBox="1"/>
          <p:nvPr/>
        </p:nvSpPr>
        <p:spPr>
          <a:xfrm>
            <a:off x="297097" y="4537374"/>
            <a:ext cx="9544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Cycle consistency)</a:t>
            </a:r>
          </a:p>
          <a:p>
            <a:r>
              <a:rPr kumimoji="1" lang="en-US" altLang="ko-KR" dirty="0"/>
              <a:t>maintaining its consistency when returning to its original state through a cyclical process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88181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AF17780-4D70-DD20-A46B-7D7AF5B1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2024. 3. 26.</a:t>
            </a:r>
            <a:endParaRPr kumimoji="1" lang="ko-KR" altLang="en-US"/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55307922-7A0A-B7AE-CFBD-4A4DC022B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7077" y="6237207"/>
            <a:ext cx="2743200" cy="365125"/>
          </a:xfrm>
        </p:spPr>
        <p:txBody>
          <a:bodyPr/>
          <a:lstStyle/>
          <a:p>
            <a:fld id="{650A7B83-1A32-C440-950D-2D5FD13DFA28}" type="slidenum">
              <a:rPr kumimoji="1" lang="ko-KR" altLang="en-US" smtClean="0"/>
              <a:t>11</a:t>
            </a:fld>
            <a:endParaRPr kumimoji="1"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652752-8036-8EE6-6647-A7647DA73087}"/>
              </a:ext>
            </a:extLst>
          </p:cNvPr>
          <p:cNvSpPr txBox="1"/>
          <p:nvPr/>
        </p:nvSpPr>
        <p:spPr>
          <a:xfrm>
            <a:off x="297097" y="247135"/>
            <a:ext cx="7139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dirty="0"/>
              <a:t>Network – Semi-supervised approach</a:t>
            </a:r>
            <a:endParaRPr kumimoji="1" lang="ko-KR" altLang="en-US" sz="2400" dirty="0"/>
          </a:p>
        </p:txBody>
      </p:sp>
      <p:pic>
        <p:nvPicPr>
          <p:cNvPr id="1026" name="Picture 2" descr="PORQUE OS VÍDEOS SÃO TÃO IMPORTANTES E COMO FAZER VÍDEOS QUE ENGAJAM. -  BUTIÁ DIGITAL">
            <a:extLst>
              <a:ext uri="{FF2B5EF4-FFF2-40B4-BE49-F238E27FC236}">
                <a16:creationId xmlns:a16="http://schemas.microsoft.com/office/drawing/2014/main" id="{89B9CA20-F6EA-4109-FEEF-C6329D0D6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17" y="1761565"/>
            <a:ext cx="1531889" cy="75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DB24F6-8B2F-FECF-CBB9-0D5DEC735FD8}"/>
              </a:ext>
            </a:extLst>
          </p:cNvPr>
          <p:cNvSpPr txBox="1"/>
          <p:nvPr/>
        </p:nvSpPr>
        <p:spPr>
          <a:xfrm>
            <a:off x="641477" y="2514600"/>
            <a:ext cx="13067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200" dirty="0"/>
              <a:t>unlabeled video</a:t>
            </a:r>
            <a:endParaRPr kumimoji="1" lang="ko-KR" altLang="en-US" sz="1200" dirty="0"/>
          </a:p>
        </p:txBody>
      </p:sp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21265168-CD29-9870-F333-B1A762160E9E}"/>
              </a:ext>
            </a:extLst>
          </p:cNvPr>
          <p:cNvCxnSpPr>
            <a:cxnSpLocks/>
          </p:cNvCxnSpPr>
          <p:nvPr/>
        </p:nvCxnSpPr>
        <p:spPr>
          <a:xfrm>
            <a:off x="2060806" y="2107595"/>
            <a:ext cx="47332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18D5F7B8-AEC3-C64C-2B9F-DEFE6EBBE016}"/>
              </a:ext>
            </a:extLst>
          </p:cNvPr>
          <p:cNvSpPr/>
          <p:nvPr/>
        </p:nvSpPr>
        <p:spPr>
          <a:xfrm>
            <a:off x="2534135" y="1907250"/>
            <a:ext cx="1531890" cy="461664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/>
              <a:t>OpenPose</a:t>
            </a:r>
            <a:endParaRPr kumimoji="1" lang="ko-KR" altLang="en-US" dirty="0"/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6ABFA631-96DE-02EE-5DCC-9A2434E130C3}"/>
              </a:ext>
            </a:extLst>
          </p:cNvPr>
          <p:cNvCxnSpPr>
            <a:cxnSpLocks/>
          </p:cNvCxnSpPr>
          <p:nvPr/>
        </p:nvCxnSpPr>
        <p:spPr>
          <a:xfrm>
            <a:off x="4066025" y="2107595"/>
            <a:ext cx="47332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그림 12">
            <a:extLst>
              <a:ext uri="{FF2B5EF4-FFF2-40B4-BE49-F238E27FC236}">
                <a16:creationId xmlns:a16="http://schemas.microsoft.com/office/drawing/2014/main" id="{73304A1E-4445-01B1-0F0F-3955D9226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63" y="3715578"/>
            <a:ext cx="6134033" cy="25470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CB5503-5DAA-10C6-6820-771D281CC6AF}"/>
              </a:ext>
            </a:extLst>
          </p:cNvPr>
          <p:cNvSpPr txBox="1"/>
          <p:nvPr/>
        </p:nvSpPr>
        <p:spPr>
          <a:xfrm>
            <a:off x="4539354" y="1922929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2D joint pose</a:t>
            </a:r>
            <a:endParaRPr kumimoji="1" lang="ko-KR" altLang="en-US" dirty="0"/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9D3D3162-E3D8-66ED-D7C1-CA9609692CBA}"/>
              </a:ext>
            </a:extLst>
          </p:cNvPr>
          <p:cNvCxnSpPr>
            <a:cxnSpLocks/>
          </p:cNvCxnSpPr>
          <p:nvPr/>
        </p:nvCxnSpPr>
        <p:spPr>
          <a:xfrm>
            <a:off x="6096000" y="2138082"/>
            <a:ext cx="47332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모서리가 둥근 직사각형 18">
            <a:extLst>
              <a:ext uri="{FF2B5EF4-FFF2-40B4-BE49-F238E27FC236}">
                <a16:creationId xmlns:a16="http://schemas.microsoft.com/office/drawing/2014/main" id="{81FF577A-2226-FCFA-2A0C-0B849532F670}"/>
              </a:ext>
            </a:extLst>
          </p:cNvPr>
          <p:cNvSpPr/>
          <p:nvPr/>
        </p:nvSpPr>
        <p:spPr>
          <a:xfrm>
            <a:off x="6569329" y="1922929"/>
            <a:ext cx="1531890" cy="461664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/>
              <a:t>encoder</a:t>
            </a:r>
            <a:endParaRPr kumimoji="1"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A4C460-98FF-2E06-B767-4FA529731DA6}"/>
              </a:ext>
            </a:extLst>
          </p:cNvPr>
          <p:cNvSpPr txBox="1"/>
          <p:nvPr/>
        </p:nvSpPr>
        <p:spPr>
          <a:xfrm>
            <a:off x="8574548" y="1999582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3D joint pose</a:t>
            </a:r>
            <a:endParaRPr kumimoji="1" lang="ko-KR" altLang="en-US" dirty="0"/>
          </a:p>
        </p:txBody>
      </p: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144836F3-11F3-4372-FF57-E0D45510DC8D}"/>
              </a:ext>
            </a:extLst>
          </p:cNvPr>
          <p:cNvCxnSpPr>
            <a:cxnSpLocks/>
          </p:cNvCxnSpPr>
          <p:nvPr/>
        </p:nvCxnSpPr>
        <p:spPr>
          <a:xfrm>
            <a:off x="8101219" y="2136721"/>
            <a:ext cx="47332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1C964415-D062-F0D9-8A6A-ACF1CA2A5C0A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9375408" y="2368914"/>
            <a:ext cx="1" cy="6970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모서리가 둥근 직사각형 24">
            <a:extLst>
              <a:ext uri="{FF2B5EF4-FFF2-40B4-BE49-F238E27FC236}">
                <a16:creationId xmlns:a16="http://schemas.microsoft.com/office/drawing/2014/main" id="{034AA5F6-2022-D844-8DB5-FF1B9A448B96}"/>
              </a:ext>
            </a:extLst>
          </p:cNvPr>
          <p:cNvSpPr/>
          <p:nvPr/>
        </p:nvSpPr>
        <p:spPr>
          <a:xfrm>
            <a:off x="8574548" y="3065929"/>
            <a:ext cx="1531890" cy="461664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/>
              <a:t>decoder</a:t>
            </a:r>
            <a:endParaRPr kumimoji="1" lang="ko-KR" alt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6F22E0-ADAD-5CCC-C588-0A97937B0101}"/>
              </a:ext>
            </a:extLst>
          </p:cNvPr>
          <p:cNvSpPr txBox="1"/>
          <p:nvPr/>
        </p:nvSpPr>
        <p:spPr>
          <a:xfrm>
            <a:off x="8574547" y="4051404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2D joint pose</a:t>
            </a:r>
            <a:endParaRPr kumimoji="1" lang="ko-KR" altLang="en-US" dirty="0"/>
          </a:p>
        </p:txBody>
      </p:sp>
      <p:cxnSp>
        <p:nvCxnSpPr>
          <p:cNvPr id="27" name="직선 화살표 연결선 26">
            <a:extLst>
              <a:ext uri="{FF2B5EF4-FFF2-40B4-BE49-F238E27FC236}">
                <a16:creationId xmlns:a16="http://schemas.microsoft.com/office/drawing/2014/main" id="{71434443-31F7-2ACA-34C0-EA5CD46DE5D2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>
            <a:off x="9340493" y="3527593"/>
            <a:ext cx="34915" cy="5238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구부러진 연결선[U] 29">
            <a:extLst>
              <a:ext uri="{FF2B5EF4-FFF2-40B4-BE49-F238E27FC236}">
                <a16:creationId xmlns:a16="http://schemas.microsoft.com/office/drawing/2014/main" id="{D98EB10E-8207-D9D5-C9FF-D26DC103A56D}"/>
              </a:ext>
            </a:extLst>
          </p:cNvPr>
          <p:cNvCxnSpPr>
            <a:cxnSpLocks/>
            <a:stCxn id="26" idx="1"/>
            <a:endCxn id="14" idx="2"/>
          </p:cNvCxnSpPr>
          <p:nvPr/>
        </p:nvCxnSpPr>
        <p:spPr>
          <a:xfrm rot="10800000">
            <a:off x="5340215" y="2292262"/>
            <a:ext cx="3234332" cy="1943809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1D9074C-93D0-CF22-EF11-61ED2DE2CA78}"/>
              </a:ext>
            </a:extLst>
          </p:cNvPr>
          <p:cNvSpPr txBox="1"/>
          <p:nvPr/>
        </p:nvSpPr>
        <p:spPr>
          <a:xfrm>
            <a:off x="6668680" y="3527593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loss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25839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AF17780-4D70-DD20-A46B-7D7AF5B1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2024. 3. 26.</a:t>
            </a:r>
            <a:endParaRPr kumimoji="1" lang="ko-KR" altLang="en-US"/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55307922-7A0A-B7AE-CFBD-4A4DC022B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7077" y="6237207"/>
            <a:ext cx="2743200" cy="365125"/>
          </a:xfrm>
        </p:spPr>
        <p:txBody>
          <a:bodyPr/>
          <a:lstStyle/>
          <a:p>
            <a:fld id="{650A7B83-1A32-C440-950D-2D5FD13DFA28}" type="slidenum">
              <a:rPr kumimoji="1" lang="ko-KR" altLang="en-US" smtClean="0"/>
              <a:t>12</a:t>
            </a:fld>
            <a:endParaRPr kumimoji="1"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652752-8036-8EE6-6647-A7647DA73087}"/>
              </a:ext>
            </a:extLst>
          </p:cNvPr>
          <p:cNvSpPr txBox="1"/>
          <p:nvPr/>
        </p:nvSpPr>
        <p:spPr>
          <a:xfrm>
            <a:off x="297097" y="247135"/>
            <a:ext cx="7139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dirty="0"/>
              <a:t>Network – Trajectory</a:t>
            </a:r>
            <a:endParaRPr kumimoji="1" lang="ko-KR" altLang="en-US" sz="24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AA50DD1-1035-E8A7-A7EE-41392E9AC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7" y="1119253"/>
            <a:ext cx="5579824" cy="33855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3BE92F-7105-9817-5E40-7C40ECD2599C}"/>
              </a:ext>
            </a:extLst>
          </p:cNvPr>
          <p:cNvSpPr txBox="1"/>
          <p:nvPr/>
        </p:nvSpPr>
        <p:spPr>
          <a:xfrm>
            <a:off x="6925236" y="544694"/>
            <a:ext cx="4888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Trajectory model : For perspective projection</a:t>
            </a:r>
            <a:endParaRPr kumimoji="1"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AA5D64-3B89-4642-7902-74CFCD978E32}"/>
              </a:ext>
            </a:extLst>
          </p:cNvPr>
          <p:cNvSpPr txBox="1"/>
          <p:nvPr/>
        </p:nvSpPr>
        <p:spPr>
          <a:xfrm>
            <a:off x="5634641" y="1201285"/>
            <a:ext cx="6377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/>
              <a:t>2D pose on the screen depends on…</a:t>
            </a:r>
          </a:p>
          <a:p>
            <a:pPr marL="342900" indent="-342900">
              <a:buAutoNum type="arabicPeriod"/>
            </a:pPr>
            <a:r>
              <a:rPr kumimoji="1" lang="en-US" altLang="ko-KR" dirty="0"/>
              <a:t>the global position of the human root joint(trajectory)</a:t>
            </a:r>
          </a:p>
          <a:p>
            <a:pPr marL="342900" indent="-342900">
              <a:buAutoNum type="arabicPeriod"/>
            </a:pPr>
            <a:r>
              <a:rPr kumimoji="1" lang="en-US" altLang="ko-KR" dirty="0"/>
              <a:t>3D pose</a:t>
            </a:r>
            <a:endParaRPr kumimoji="1"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38217C-0DE6-33EE-1652-5F8B58E9B6FB}"/>
              </a:ext>
            </a:extLst>
          </p:cNvPr>
          <p:cNvSpPr txBox="1"/>
          <p:nvPr/>
        </p:nvSpPr>
        <p:spPr>
          <a:xfrm>
            <a:off x="5250736" y="2411874"/>
            <a:ext cx="67613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&lt;reason&gt;</a:t>
            </a:r>
          </a:p>
          <a:p>
            <a:r>
              <a:rPr lang="en-US" altLang="ko-KR" dirty="0"/>
              <a:t>1. without global position, </a:t>
            </a:r>
            <a:r>
              <a:rPr lang="ko-KR" altLang="en-US" dirty="0"/>
              <a:t>the </a:t>
            </a:r>
            <a:r>
              <a:rPr lang="ko-KR" altLang="en-US" dirty="0" err="1"/>
              <a:t>subject</a:t>
            </a:r>
            <a:r>
              <a:rPr lang="ko-KR" altLang="en-US" dirty="0"/>
              <a:t> </a:t>
            </a:r>
            <a:r>
              <a:rPr lang="ko-KR" altLang="en-US" dirty="0" err="1"/>
              <a:t>would</a:t>
            </a:r>
            <a:r>
              <a:rPr lang="ko-KR" altLang="en-US" dirty="0"/>
              <a:t> </a:t>
            </a:r>
            <a:r>
              <a:rPr lang="ko-KR" altLang="en-US" dirty="0" err="1"/>
              <a:t>always</a:t>
            </a:r>
            <a:r>
              <a:rPr lang="ko-KR" altLang="en-US" dirty="0"/>
              <a:t> </a:t>
            </a:r>
            <a:r>
              <a:rPr lang="ko-KR" altLang="en-US" dirty="0" err="1"/>
              <a:t>be</a:t>
            </a:r>
            <a:r>
              <a:rPr lang="ko-KR" altLang="en-US" dirty="0"/>
              <a:t> </a:t>
            </a:r>
            <a:r>
              <a:rPr lang="ko-KR" altLang="en-US" dirty="0" err="1"/>
              <a:t>reprojected</a:t>
            </a:r>
            <a:r>
              <a:rPr lang="ko-KR" altLang="en-US" dirty="0"/>
              <a:t> </a:t>
            </a:r>
            <a:r>
              <a:rPr lang="ko-KR" altLang="en-US" dirty="0" err="1"/>
              <a:t>at</a:t>
            </a:r>
            <a:r>
              <a:rPr lang="ko-KR" altLang="en-US" dirty="0"/>
              <a:t> the </a:t>
            </a:r>
            <a:r>
              <a:rPr lang="ko-KR" altLang="en-US" dirty="0" err="1"/>
              <a:t>center</a:t>
            </a:r>
            <a:r>
              <a:rPr lang="ko-KR" altLang="en-US" dirty="0"/>
              <a:t> of the </a:t>
            </a:r>
            <a:r>
              <a:rPr lang="ko-KR" altLang="en-US" dirty="0" err="1"/>
              <a:t>screen</a:t>
            </a:r>
            <a:r>
              <a:rPr lang="ko-KR" altLang="en-US" dirty="0"/>
              <a:t> </a:t>
            </a:r>
            <a:r>
              <a:rPr lang="ko-KR" altLang="en-US" dirty="0" err="1"/>
              <a:t>with</a:t>
            </a:r>
            <a:r>
              <a:rPr lang="ko-KR" altLang="en-US" dirty="0"/>
              <a:t> </a:t>
            </a:r>
            <a:r>
              <a:rPr lang="ko-KR" altLang="en-US" dirty="0" err="1"/>
              <a:t>a</a:t>
            </a:r>
            <a:r>
              <a:rPr lang="ko-KR" altLang="en-US" dirty="0"/>
              <a:t> </a:t>
            </a:r>
            <a:r>
              <a:rPr lang="ko-KR" altLang="en-US" dirty="0" err="1"/>
              <a:t>fixed</a:t>
            </a:r>
            <a:r>
              <a:rPr lang="ko-KR" altLang="en-US" dirty="0"/>
              <a:t> </a:t>
            </a:r>
            <a:r>
              <a:rPr lang="ko-KR" altLang="en-US" dirty="0" err="1"/>
              <a:t>scale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34237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AF17780-4D70-DD20-A46B-7D7AF5B1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2024. 3. 26.</a:t>
            </a:r>
            <a:endParaRPr kumimoji="1" lang="ko-KR" altLang="en-US"/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55307922-7A0A-B7AE-CFBD-4A4DC022B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7077" y="6237207"/>
            <a:ext cx="2743200" cy="365125"/>
          </a:xfrm>
        </p:spPr>
        <p:txBody>
          <a:bodyPr/>
          <a:lstStyle/>
          <a:p>
            <a:fld id="{650A7B83-1A32-C440-950D-2D5FD13DFA28}" type="slidenum">
              <a:rPr kumimoji="1" lang="ko-KR" altLang="en-US" smtClean="0"/>
              <a:t>13</a:t>
            </a:fld>
            <a:endParaRPr kumimoji="1"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652752-8036-8EE6-6647-A7647DA73087}"/>
              </a:ext>
            </a:extLst>
          </p:cNvPr>
          <p:cNvSpPr txBox="1"/>
          <p:nvPr/>
        </p:nvSpPr>
        <p:spPr>
          <a:xfrm>
            <a:off x="297097" y="247135"/>
            <a:ext cx="7139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dirty="0"/>
              <a:t>Evaluation – Datasets and Evaluation</a:t>
            </a:r>
            <a:endParaRPr kumimoji="1" lang="ko-KR" altLang="en-US" sz="2400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2E95BCA-F8FB-5782-849A-CBD510001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80" y="1206922"/>
            <a:ext cx="4354250" cy="1213549"/>
          </a:xfrm>
          <a:prstGeom prst="rect">
            <a:avLst/>
          </a:prstGeom>
        </p:spPr>
      </p:pic>
      <p:pic>
        <p:nvPicPr>
          <p:cNvPr id="2050" name="Picture 2" descr="HumanEva Dataset">
            <a:extLst>
              <a:ext uri="{FF2B5EF4-FFF2-40B4-BE49-F238E27FC236}">
                <a16:creationId xmlns:a16="http://schemas.microsoft.com/office/drawing/2014/main" id="{07ACAEA7-31B5-C4B1-AF6F-4B6E8606F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761" y="821411"/>
            <a:ext cx="2894869" cy="198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0600D8-CF56-1D3F-7122-98B6D0162230}"/>
              </a:ext>
            </a:extLst>
          </p:cNvPr>
          <p:cNvSpPr txBox="1"/>
          <p:nvPr/>
        </p:nvSpPr>
        <p:spPr>
          <a:xfrm>
            <a:off x="1936376" y="3146612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Human3.6M</a:t>
            </a:r>
            <a:endParaRPr kumimoji="1"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480C9A-6249-21E5-E0CA-F5C028BBCFD1}"/>
              </a:ext>
            </a:extLst>
          </p:cNvPr>
          <p:cNvSpPr txBox="1"/>
          <p:nvPr/>
        </p:nvSpPr>
        <p:spPr>
          <a:xfrm>
            <a:off x="9027077" y="3146612"/>
            <a:ext cx="144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HumanEva-I</a:t>
            </a:r>
            <a:endParaRPr kumimoji="1"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A2AB5C-AEFD-398A-495B-2763778107DE}"/>
              </a:ext>
            </a:extLst>
          </p:cNvPr>
          <p:cNvSpPr txBox="1"/>
          <p:nvPr/>
        </p:nvSpPr>
        <p:spPr>
          <a:xfrm>
            <a:off x="838200" y="3603580"/>
            <a:ext cx="363715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b="0" i="0" dirty="0">
                <a:solidFill>
                  <a:srgbClr val="0D0D0D"/>
                </a:solidFill>
                <a:effectLst/>
                <a:latin typeface="Söhne"/>
              </a:rPr>
              <a:t>- 3.6 million video frames for 11 subjects, </a:t>
            </a:r>
          </a:p>
          <a:p>
            <a:r>
              <a:rPr lang="en-US" altLang="ko-KR" sz="1500" b="0" i="0" dirty="0">
                <a:solidFill>
                  <a:srgbClr val="0D0D0D"/>
                </a:solidFill>
                <a:effectLst/>
                <a:latin typeface="Söhne"/>
              </a:rPr>
              <a:t>of which seven are annotated with 3D poses</a:t>
            </a:r>
          </a:p>
          <a:p>
            <a:endParaRPr kumimoji="1" lang="ko-KR" altLang="en-US" sz="15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C45AED-7F57-7E61-ED4D-DB496E4E1F69}"/>
              </a:ext>
            </a:extLst>
          </p:cNvPr>
          <p:cNvSpPr txBox="1"/>
          <p:nvPr/>
        </p:nvSpPr>
        <p:spPr>
          <a:xfrm>
            <a:off x="6239436" y="3690596"/>
            <a:ext cx="58360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0" i="0" dirty="0">
                <a:solidFill>
                  <a:srgbClr val="0D0D0D"/>
                </a:solidFill>
                <a:effectLst/>
                <a:latin typeface="Söhne"/>
              </a:rPr>
              <a:t>much smaller dataset, with three subjects recorded from three camera views </a:t>
            </a:r>
            <a:endParaRPr kumimoji="1" lang="ko-KR" altLang="en-US" sz="1500" dirty="0"/>
          </a:p>
        </p:txBody>
      </p:sp>
    </p:spTree>
    <p:extLst>
      <p:ext uri="{BB962C8B-B14F-4D97-AF65-F5344CB8AC3E}">
        <p14:creationId xmlns:p14="http://schemas.microsoft.com/office/powerpoint/2010/main" val="1351841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AF17780-4D70-DD20-A46B-7D7AF5B1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2024. 3. 26.</a:t>
            </a:r>
            <a:endParaRPr kumimoji="1" lang="ko-KR" altLang="en-US"/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55307922-7A0A-B7AE-CFBD-4A4DC022B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7077" y="6237207"/>
            <a:ext cx="2743200" cy="365125"/>
          </a:xfrm>
        </p:spPr>
        <p:txBody>
          <a:bodyPr/>
          <a:lstStyle/>
          <a:p>
            <a:fld id="{650A7B83-1A32-C440-950D-2D5FD13DFA28}" type="slidenum">
              <a:rPr kumimoji="1" lang="ko-KR" altLang="en-US" smtClean="0"/>
              <a:t>14</a:t>
            </a:fld>
            <a:endParaRPr kumimoji="1"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652752-8036-8EE6-6647-A7647DA73087}"/>
              </a:ext>
            </a:extLst>
          </p:cNvPr>
          <p:cNvSpPr txBox="1"/>
          <p:nvPr/>
        </p:nvSpPr>
        <p:spPr>
          <a:xfrm>
            <a:off x="297097" y="247135"/>
            <a:ext cx="7139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dirty="0"/>
              <a:t>Evaluation – Datasets and Evaluation</a:t>
            </a:r>
            <a:endParaRPr kumimoji="1" lang="ko-KR" altLang="en-US" sz="24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B3B731E-7367-D6B7-31F6-61E7C6E8E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708800"/>
            <a:ext cx="8145486" cy="308625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1CC27E8-9110-AFAD-6D12-F8E06E919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255" y="3932316"/>
            <a:ext cx="8383390" cy="242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77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AF17780-4D70-DD20-A46B-7D7AF5B1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 dirty="0"/>
              <a:t>2024. 04. 17.</a:t>
            </a:r>
            <a:endParaRPr kumimoji="1" lang="ko-KR" altLang="en-US" dirty="0"/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55307922-7A0A-B7AE-CFBD-4A4DC022B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7B83-1A32-C440-950D-2D5FD13DFA28}" type="slidenum">
              <a:rPr kumimoji="1" lang="ko-KR" altLang="en-US" smtClean="0"/>
              <a:t>2</a:t>
            </a:fld>
            <a:endParaRPr kumimoji="1"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652752-8036-8EE6-6647-A7647DA73087}"/>
              </a:ext>
            </a:extLst>
          </p:cNvPr>
          <p:cNvSpPr txBox="1"/>
          <p:nvPr/>
        </p:nvSpPr>
        <p:spPr>
          <a:xfrm>
            <a:off x="297097" y="247135"/>
            <a:ext cx="357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dirty="0"/>
              <a:t>Contents</a:t>
            </a:r>
            <a:endParaRPr kumimoji="1" lang="ko-KR" alt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11F521-9B89-A12E-A0DF-D7F6526B8608}"/>
              </a:ext>
            </a:extLst>
          </p:cNvPr>
          <p:cNvSpPr txBox="1"/>
          <p:nvPr/>
        </p:nvSpPr>
        <p:spPr>
          <a:xfrm>
            <a:off x="437744" y="1011677"/>
            <a:ext cx="1091605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ko-KR" sz="2400" dirty="0"/>
              <a:t>Purpose</a:t>
            </a:r>
          </a:p>
          <a:p>
            <a:endParaRPr kumimoji="1" lang="en-US" altLang="ko-KR" sz="2400" dirty="0"/>
          </a:p>
          <a:p>
            <a:r>
              <a:rPr kumimoji="1" lang="en-US" altLang="ko-KR" sz="2400" dirty="0"/>
              <a:t>2.</a:t>
            </a:r>
            <a:r>
              <a:rPr kumimoji="1" lang="ko-KR" altLang="en-US" sz="2400" dirty="0"/>
              <a:t> </a:t>
            </a:r>
            <a:r>
              <a:rPr kumimoji="1" lang="en-US" altLang="ko-KR" sz="2400" dirty="0"/>
              <a:t>background</a:t>
            </a:r>
          </a:p>
          <a:p>
            <a:r>
              <a:rPr kumimoji="1" lang="ko-KR" altLang="en-US" sz="2400" dirty="0"/>
              <a:t>    </a:t>
            </a:r>
            <a:r>
              <a:rPr kumimoji="1" lang="en-US" altLang="ko-KR" sz="2400" dirty="0"/>
              <a:t>2-1.</a:t>
            </a:r>
            <a:r>
              <a:rPr kumimoji="1" lang="ko-KR" altLang="en-US" sz="2400" dirty="0"/>
              <a:t> </a:t>
            </a:r>
            <a:r>
              <a:rPr kumimoji="1" lang="en-US" altLang="ko-KR" sz="2400" dirty="0"/>
              <a:t>TCN</a:t>
            </a:r>
          </a:p>
          <a:p>
            <a:r>
              <a:rPr kumimoji="1" lang="ko-KR" altLang="en-US" sz="2400" dirty="0"/>
              <a:t>    </a:t>
            </a:r>
            <a:r>
              <a:rPr kumimoji="1" lang="en-US" altLang="ko-KR" sz="2400" dirty="0"/>
              <a:t>2-2.</a:t>
            </a:r>
            <a:r>
              <a:rPr kumimoji="1" lang="ko-KR" altLang="en-US" sz="2400" dirty="0"/>
              <a:t> </a:t>
            </a:r>
            <a:r>
              <a:rPr kumimoji="1" lang="en-US" altLang="ko-KR" sz="2400" dirty="0"/>
              <a:t>casual</a:t>
            </a:r>
            <a:r>
              <a:rPr kumimoji="1" lang="ko-KR" altLang="en-US" sz="2400" dirty="0"/>
              <a:t> </a:t>
            </a:r>
            <a:r>
              <a:rPr kumimoji="1" lang="en-US" altLang="ko-KR" sz="2400" dirty="0"/>
              <a:t>network</a:t>
            </a:r>
          </a:p>
          <a:p>
            <a:r>
              <a:rPr kumimoji="1" lang="ko-KR" altLang="en-US" sz="2400" dirty="0"/>
              <a:t>    </a:t>
            </a:r>
            <a:r>
              <a:rPr kumimoji="1" lang="en-US" altLang="ko-KR" sz="2400" dirty="0"/>
              <a:t>2-3.</a:t>
            </a:r>
            <a:r>
              <a:rPr kumimoji="1" lang="ko-KR" altLang="en-US" sz="2400" dirty="0"/>
              <a:t> </a:t>
            </a:r>
            <a:r>
              <a:rPr kumimoji="1" lang="en-US" altLang="ko-KR" sz="2400" dirty="0"/>
              <a:t>dilated</a:t>
            </a:r>
            <a:r>
              <a:rPr kumimoji="1" lang="ko-KR" altLang="en-US" sz="2400" dirty="0"/>
              <a:t> </a:t>
            </a:r>
            <a:r>
              <a:rPr kumimoji="1" lang="en-US" altLang="ko-KR" sz="2400" dirty="0"/>
              <a:t>TCN</a:t>
            </a:r>
          </a:p>
          <a:p>
            <a:endParaRPr kumimoji="1" lang="en-US" altLang="ko-KR" sz="2400" dirty="0"/>
          </a:p>
          <a:p>
            <a:r>
              <a:rPr kumimoji="1" lang="en-US" altLang="ko-KR" sz="2400" dirty="0"/>
              <a:t>3.</a:t>
            </a:r>
            <a:r>
              <a:rPr kumimoji="1" lang="ko-KR" altLang="en-US" sz="2400" dirty="0"/>
              <a:t> </a:t>
            </a:r>
            <a:r>
              <a:rPr kumimoji="1" lang="en-US" altLang="ko-KR" sz="2400" dirty="0"/>
              <a:t>Total</a:t>
            </a:r>
            <a:r>
              <a:rPr kumimoji="1" lang="ko-KR" altLang="en-US" sz="2400" dirty="0"/>
              <a:t> </a:t>
            </a:r>
            <a:r>
              <a:rPr kumimoji="1" lang="en-US" altLang="ko-KR" sz="2400" dirty="0"/>
              <a:t>Flow</a:t>
            </a:r>
          </a:p>
          <a:p>
            <a:r>
              <a:rPr kumimoji="1" lang="ko-KR" altLang="en-US" sz="2400" dirty="0"/>
              <a:t>    </a:t>
            </a:r>
            <a:r>
              <a:rPr kumimoji="1" lang="en-US" altLang="ko-KR" sz="2400" dirty="0"/>
              <a:t>3-1.</a:t>
            </a:r>
            <a:r>
              <a:rPr kumimoji="1" lang="ko-KR" altLang="en-US" sz="2400" dirty="0"/>
              <a:t> </a:t>
            </a:r>
            <a:r>
              <a:rPr kumimoji="1" lang="en-US" altLang="ko-KR" sz="2400" dirty="0"/>
              <a:t>Network</a:t>
            </a:r>
          </a:p>
          <a:p>
            <a:r>
              <a:rPr kumimoji="1" lang="ko-KR" altLang="en-US" sz="2400" dirty="0"/>
              <a:t>    </a:t>
            </a:r>
            <a:r>
              <a:rPr kumimoji="1" lang="en-US" altLang="ko-KR" sz="2400" dirty="0"/>
              <a:t>3-2.</a:t>
            </a:r>
            <a:r>
              <a:rPr kumimoji="1" lang="ko-KR" altLang="en-US" sz="2400" dirty="0"/>
              <a:t> </a:t>
            </a:r>
            <a:r>
              <a:rPr kumimoji="1" lang="en-US" altLang="ko-KR" sz="2400" dirty="0"/>
              <a:t>semi-supervised</a:t>
            </a:r>
          </a:p>
          <a:p>
            <a:endParaRPr kumimoji="1" lang="en-US" altLang="ko-KR" sz="2400" dirty="0"/>
          </a:p>
          <a:p>
            <a:r>
              <a:rPr kumimoji="1" lang="en-US" altLang="ko-KR" sz="2400" dirty="0"/>
              <a:t>4.</a:t>
            </a:r>
            <a:r>
              <a:rPr kumimoji="1" lang="ko-KR" altLang="en-US" sz="2400" dirty="0"/>
              <a:t> </a:t>
            </a:r>
            <a:r>
              <a:rPr kumimoji="1" lang="en-US" altLang="ko-KR" sz="2400" dirty="0"/>
              <a:t>evaluation</a:t>
            </a:r>
          </a:p>
          <a:p>
            <a:pPr lvl="1"/>
            <a:endParaRPr kumimoji="1" lang="en-US" altLang="ko-KR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85745D3-5E56-2A5B-13AE-6944EE743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875" y="1011677"/>
            <a:ext cx="7321249" cy="444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45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AF17780-4D70-DD20-A46B-7D7AF5B1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2024. 3. 26.</a:t>
            </a:r>
            <a:endParaRPr kumimoji="1" lang="ko-KR" altLang="en-US"/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55307922-7A0A-B7AE-CFBD-4A4DC022B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7B83-1A32-C440-950D-2D5FD13DFA28}" type="slidenum">
              <a:rPr kumimoji="1" lang="ko-KR" altLang="en-US" smtClean="0"/>
              <a:t>3</a:t>
            </a:fld>
            <a:endParaRPr kumimoji="1"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652752-8036-8EE6-6647-A7647DA73087}"/>
              </a:ext>
            </a:extLst>
          </p:cNvPr>
          <p:cNvSpPr txBox="1"/>
          <p:nvPr/>
        </p:nvSpPr>
        <p:spPr>
          <a:xfrm>
            <a:off x="297097" y="247135"/>
            <a:ext cx="357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dirty="0"/>
              <a:t>Purpose</a:t>
            </a:r>
            <a:endParaRPr kumimoji="1" lang="ko-KR" alt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124B10-33F1-5F6D-D90B-1C4521AF4FEA}"/>
              </a:ext>
            </a:extLst>
          </p:cNvPr>
          <p:cNvSpPr txBox="1"/>
          <p:nvPr/>
        </p:nvSpPr>
        <p:spPr>
          <a:xfrm>
            <a:off x="297097" y="852236"/>
            <a:ext cx="4118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3D human pose estimation in video </a:t>
            </a:r>
            <a:endParaRPr kumimoji="1" lang="ko-KR" altLang="en-US" dirty="0"/>
          </a:p>
        </p:txBody>
      </p:sp>
      <p:pic>
        <p:nvPicPr>
          <p:cNvPr id="12" name="output_wild">
            <a:hlinkClick r:id="" action="ppaction://media"/>
            <a:extLst>
              <a:ext uri="{FF2B5EF4-FFF2-40B4-BE49-F238E27FC236}">
                <a16:creationId xmlns:a16="http://schemas.microsoft.com/office/drawing/2014/main" id="{A73CA82A-CE63-3D33-22B5-4196FD5988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487" y="1365004"/>
            <a:ext cx="9487767" cy="474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9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AF17780-4D70-DD20-A46B-7D7AF5B1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2024. 3. 26.</a:t>
            </a:r>
            <a:endParaRPr kumimoji="1" lang="ko-KR" altLang="en-US"/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55307922-7A0A-B7AE-CFBD-4A4DC022B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7B83-1A32-C440-950D-2D5FD13DFA28}" type="slidenum">
              <a:rPr kumimoji="1" lang="ko-KR" altLang="en-US" smtClean="0"/>
              <a:t>4</a:t>
            </a:fld>
            <a:endParaRPr kumimoji="1"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652752-8036-8EE6-6647-A7647DA73087}"/>
              </a:ext>
            </a:extLst>
          </p:cNvPr>
          <p:cNvSpPr txBox="1"/>
          <p:nvPr/>
        </p:nvSpPr>
        <p:spPr>
          <a:xfrm>
            <a:off x="297097" y="247135"/>
            <a:ext cx="357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dirty="0"/>
              <a:t>background</a:t>
            </a:r>
            <a:r>
              <a:rPr kumimoji="1" lang="ko-KR" altLang="en-US" sz="2400" dirty="0"/>
              <a:t> </a:t>
            </a:r>
            <a:r>
              <a:rPr kumimoji="1" lang="en-US" altLang="ko-KR" sz="2400" dirty="0"/>
              <a:t>–</a:t>
            </a:r>
            <a:r>
              <a:rPr kumimoji="1" lang="ko-KR" altLang="en-US" sz="2400" dirty="0"/>
              <a:t> </a:t>
            </a:r>
            <a:r>
              <a:rPr kumimoji="1" lang="en-US" altLang="ko-KR" sz="2400" dirty="0"/>
              <a:t>TCN</a:t>
            </a:r>
            <a:endParaRPr kumimoji="1" lang="ko-KR" alt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ED12AF-2242-70D2-ECE3-DB1D91C3FFE2}"/>
              </a:ext>
            </a:extLst>
          </p:cNvPr>
          <p:cNvSpPr txBox="1"/>
          <p:nvPr/>
        </p:nvSpPr>
        <p:spPr>
          <a:xfrm>
            <a:off x="309937" y="1073427"/>
            <a:ext cx="3454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Temporal Convolution Network</a:t>
            </a:r>
            <a:endParaRPr kumimoji="1" lang="ko-KR" altLang="en-US" dirty="0"/>
          </a:p>
        </p:txBody>
      </p:sp>
      <p:pic>
        <p:nvPicPr>
          <p:cNvPr id="5" name="그림 4" descr="도표, 라인, 스크린샷, 그래프이(가) 표시된 사진&#10;&#10;자동 생성된 설명">
            <a:extLst>
              <a:ext uri="{FF2B5EF4-FFF2-40B4-BE49-F238E27FC236}">
                <a16:creationId xmlns:a16="http://schemas.microsoft.com/office/drawing/2014/main" id="{89402619-F66C-9AC9-22F2-09976976A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39" y="1432819"/>
            <a:ext cx="5902461" cy="3815005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36149A47-AABC-7D20-5BC2-8F8D3D1810C0}"/>
              </a:ext>
            </a:extLst>
          </p:cNvPr>
          <p:cNvGrpSpPr/>
          <p:nvPr/>
        </p:nvGrpSpPr>
        <p:grpSpPr>
          <a:xfrm>
            <a:off x="6631580" y="1820239"/>
            <a:ext cx="4540001" cy="2397815"/>
            <a:chOff x="549730" y="1501493"/>
            <a:chExt cx="6475397" cy="2885450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CBE00966-C56C-9CED-054F-90C931853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9730" y="1501493"/>
              <a:ext cx="5460440" cy="288545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A4F738-5D50-8E2C-2C02-881C35E60B7E}"/>
                </a:ext>
              </a:extLst>
            </p:cNvPr>
            <p:cNvSpPr txBox="1"/>
            <p:nvPr/>
          </p:nvSpPr>
          <p:spPr>
            <a:xfrm>
              <a:off x="6010170" y="1741715"/>
              <a:ext cx="7954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dirty="0"/>
                <a:t>RHeel</a:t>
              </a:r>
              <a:endParaRPr kumimoji="1" lang="ko-KR" alt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DD22C05-CB99-A8E6-2C8A-4FCB952FFE19}"/>
                </a:ext>
              </a:extLst>
            </p:cNvPr>
            <p:cNvSpPr txBox="1"/>
            <p:nvPr/>
          </p:nvSpPr>
          <p:spPr>
            <a:xfrm>
              <a:off x="6010169" y="2166603"/>
              <a:ext cx="10149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dirty="0"/>
                <a:t>RBigToe</a:t>
              </a:r>
              <a:endParaRPr kumimoji="1" lang="ko-KR" alt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E5539E-BD72-7FEA-EDF3-01681585703C}"/>
                </a:ext>
              </a:extLst>
            </p:cNvPr>
            <p:cNvSpPr txBox="1"/>
            <p:nvPr/>
          </p:nvSpPr>
          <p:spPr>
            <a:xfrm>
              <a:off x="6010169" y="2574886"/>
              <a:ext cx="764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dirty="0"/>
                <a:t>LHeel</a:t>
              </a:r>
              <a:endParaRPr kumimoji="1" lang="ko-KR" alt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FD34084-DA77-BBC8-851F-7737DD2D2C53}"/>
                </a:ext>
              </a:extLst>
            </p:cNvPr>
            <p:cNvSpPr txBox="1"/>
            <p:nvPr/>
          </p:nvSpPr>
          <p:spPr>
            <a:xfrm>
              <a:off x="6010169" y="3016379"/>
              <a:ext cx="984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dirty="0"/>
                <a:t>LBigToe</a:t>
              </a:r>
              <a:endParaRPr kumimoji="1" lang="ko-KR" altLang="en-US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2FCB636-DE58-C53B-F38A-8E3B1308FA52}"/>
              </a:ext>
            </a:extLst>
          </p:cNvPr>
          <p:cNvSpPr txBox="1"/>
          <p:nvPr/>
        </p:nvSpPr>
        <p:spPr>
          <a:xfrm>
            <a:off x="2835196" y="5196543"/>
            <a:ext cx="1617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/>
              <a:t>&lt;TCN&gt;</a:t>
            </a:r>
            <a:endParaRPr kumimoji="1"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CAE359-7036-FBB7-2062-53AE934B22D9}"/>
              </a:ext>
            </a:extLst>
          </p:cNvPr>
          <p:cNvSpPr txBox="1"/>
          <p:nvPr/>
        </p:nvSpPr>
        <p:spPr>
          <a:xfrm>
            <a:off x="8364667" y="5196543"/>
            <a:ext cx="1617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/>
              <a:t>&lt;RNN&gt;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0295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AF17780-4D70-DD20-A46B-7D7AF5B1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2024. 3. 26.</a:t>
            </a:r>
            <a:endParaRPr kumimoji="1" lang="ko-KR" altLang="en-US"/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55307922-7A0A-B7AE-CFBD-4A4DC022B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7B83-1A32-C440-950D-2D5FD13DFA28}" type="slidenum">
              <a:rPr kumimoji="1" lang="ko-KR" altLang="en-US" smtClean="0"/>
              <a:t>5</a:t>
            </a:fld>
            <a:endParaRPr kumimoji="1"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652752-8036-8EE6-6647-A7647DA73087}"/>
              </a:ext>
            </a:extLst>
          </p:cNvPr>
          <p:cNvSpPr txBox="1"/>
          <p:nvPr/>
        </p:nvSpPr>
        <p:spPr>
          <a:xfrm>
            <a:off x="297097" y="247135"/>
            <a:ext cx="357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dirty="0"/>
              <a:t>background</a:t>
            </a:r>
            <a:r>
              <a:rPr kumimoji="1" lang="ko-KR" altLang="en-US" sz="2400" dirty="0"/>
              <a:t> </a:t>
            </a:r>
            <a:r>
              <a:rPr kumimoji="1" lang="en-US" altLang="ko-KR" sz="2400" dirty="0"/>
              <a:t>–</a:t>
            </a:r>
            <a:r>
              <a:rPr kumimoji="1" lang="ko-KR" altLang="en-US" sz="2400" dirty="0"/>
              <a:t> </a:t>
            </a:r>
            <a:r>
              <a:rPr kumimoji="1" lang="en-US" altLang="ko-KR" sz="2400" dirty="0"/>
              <a:t>TCN</a:t>
            </a:r>
            <a:endParaRPr kumimoji="1" lang="ko-KR" alt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ED12AF-2242-70D2-ECE3-DB1D91C3FFE2}"/>
              </a:ext>
            </a:extLst>
          </p:cNvPr>
          <p:cNvSpPr txBox="1"/>
          <p:nvPr/>
        </p:nvSpPr>
        <p:spPr>
          <a:xfrm>
            <a:off x="309937" y="1073427"/>
            <a:ext cx="3454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Temporal Convolution Network</a:t>
            </a:r>
            <a:endParaRPr kumimoji="1" lang="ko-KR" altLang="en-US" dirty="0"/>
          </a:p>
        </p:txBody>
      </p:sp>
      <p:pic>
        <p:nvPicPr>
          <p:cNvPr id="5" name="그림 4" descr="도표, 라인, 스크린샷, 그래프이(가) 표시된 사진&#10;&#10;자동 생성된 설명">
            <a:extLst>
              <a:ext uri="{FF2B5EF4-FFF2-40B4-BE49-F238E27FC236}">
                <a16:creationId xmlns:a16="http://schemas.microsoft.com/office/drawing/2014/main" id="{89402619-F66C-9AC9-22F2-09976976A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39" y="1432819"/>
            <a:ext cx="5902461" cy="38150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228C70-FE8F-E499-645E-0D3C6A99D480}"/>
              </a:ext>
            </a:extLst>
          </p:cNvPr>
          <p:cNvSpPr txBox="1"/>
          <p:nvPr/>
        </p:nvSpPr>
        <p:spPr>
          <a:xfrm>
            <a:off x="6520069" y="2740156"/>
            <a:ext cx="54783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/>
              <a:t>&lt;Advantages&gt;</a:t>
            </a:r>
          </a:p>
          <a:p>
            <a:endParaRPr kumimoji="1" lang="en-US" altLang="ko-KR" dirty="0"/>
          </a:p>
          <a:p>
            <a:pPr marL="342900" indent="-342900">
              <a:buAutoNum type="arabicPeriod"/>
            </a:pPr>
            <a:r>
              <a:rPr kumimoji="1" lang="en-US" altLang="ko-KR" dirty="0"/>
              <a:t>Parallelism</a:t>
            </a:r>
          </a:p>
          <a:p>
            <a:pPr marL="342900" indent="-342900">
              <a:buAutoNum type="arabicPeriod"/>
            </a:pPr>
            <a:r>
              <a:rPr kumimoji="1" lang="en-US" altLang="ko-KR" dirty="0"/>
              <a:t>Flexible receptive field size</a:t>
            </a:r>
          </a:p>
          <a:p>
            <a:pPr marL="342900" indent="-342900">
              <a:buAutoNum type="arabicPeriod"/>
            </a:pPr>
            <a:r>
              <a:rPr kumimoji="1" lang="en-US" altLang="ko-KR" dirty="0"/>
              <a:t>Stable gradients(exploding / vanishing gradient problem along the time axis)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08077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AF17780-4D70-DD20-A46B-7D7AF5B1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2024. 3. 26.</a:t>
            </a:r>
            <a:endParaRPr kumimoji="1" lang="ko-KR" altLang="en-US"/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55307922-7A0A-B7AE-CFBD-4A4DC022B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7B83-1A32-C440-950D-2D5FD13DFA28}" type="slidenum">
              <a:rPr kumimoji="1" lang="ko-KR" altLang="en-US" smtClean="0"/>
              <a:t>6</a:t>
            </a:fld>
            <a:endParaRPr kumimoji="1"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652752-8036-8EE6-6647-A7647DA73087}"/>
              </a:ext>
            </a:extLst>
          </p:cNvPr>
          <p:cNvSpPr txBox="1"/>
          <p:nvPr/>
        </p:nvSpPr>
        <p:spPr>
          <a:xfrm>
            <a:off x="297097" y="247135"/>
            <a:ext cx="4791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dirty="0"/>
              <a:t>background</a:t>
            </a:r>
            <a:r>
              <a:rPr kumimoji="1" lang="ko-KR" altLang="en-US" sz="2400" dirty="0"/>
              <a:t> </a:t>
            </a:r>
            <a:r>
              <a:rPr kumimoji="1" lang="en-US" altLang="ko-KR" sz="2400" dirty="0"/>
              <a:t>–</a:t>
            </a:r>
            <a:r>
              <a:rPr kumimoji="1" lang="ko-KR" altLang="en-US" sz="2400" dirty="0"/>
              <a:t> </a:t>
            </a:r>
            <a:r>
              <a:rPr kumimoji="1" lang="en-US" altLang="ko-KR" sz="2400" dirty="0"/>
              <a:t>Causal TCN</a:t>
            </a:r>
            <a:endParaRPr kumimoji="1" lang="ko-KR" altLang="en-US" sz="2400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4823BF6-8D36-6ABC-F4DD-E8767EB98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87" y="1193800"/>
            <a:ext cx="6578600" cy="4470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C5ED9F-8707-F859-13B5-3BA8ADD5A0BF}"/>
                  </a:ext>
                </a:extLst>
              </p:cNvPr>
              <p:cNvSpPr txBox="1"/>
              <p:nvPr/>
            </p:nvSpPr>
            <p:spPr>
              <a:xfrm>
                <a:off x="7607761" y="1550505"/>
                <a:ext cx="29073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ko-KR" dirty="0"/>
                  <a:t>input sequence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kumimoji="1" lang="en-US" altLang="ko-K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ko-KR" b="0" i="1" smtClean="0"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kumimoji="1"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ko-K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kumimoji="1" lang="en-US" altLang="ko-K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kumimoji="1" lang="ko-KR" alt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C5ED9F-8707-F859-13B5-3BA8ADD5A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7761" y="1550505"/>
                <a:ext cx="2907399" cy="369332"/>
              </a:xfrm>
              <a:prstGeom prst="rect">
                <a:avLst/>
              </a:prstGeom>
              <a:blipFill>
                <a:blip r:embed="rId4"/>
                <a:stretch>
                  <a:fillRect l="-1739" t="-3226" b="-2258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7036F72-01C8-A3E8-D47D-6F416AACFAF7}"/>
                  </a:ext>
                </a:extLst>
              </p:cNvPr>
              <p:cNvSpPr txBox="1"/>
              <p:nvPr/>
            </p:nvSpPr>
            <p:spPr>
              <a:xfrm>
                <a:off x="7607761" y="1919837"/>
                <a:ext cx="30323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ko-KR" dirty="0"/>
                  <a:t>output sequence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ko-K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kumimoji="1" lang="en-US" altLang="ko-K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ko-KR" b="0" i="1" smtClean="0"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kumimoji="1"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ko-K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kumimoji="1" lang="en-US" altLang="ko-K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kumimoji="1" lang="ko-KR" alt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7036F72-01C8-A3E8-D47D-6F416AACF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7761" y="1919837"/>
                <a:ext cx="3032369" cy="369332"/>
              </a:xfrm>
              <a:prstGeom prst="rect">
                <a:avLst/>
              </a:prstGeom>
              <a:blipFill>
                <a:blip r:embed="rId5"/>
                <a:stretch>
                  <a:fillRect l="-1674" t="-10000" b="-26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B0B590-2320-2CE2-8AA3-6036A8891056}"/>
                  </a:ext>
                </a:extLst>
              </p:cNvPr>
              <p:cNvSpPr txBox="1"/>
              <p:nvPr/>
            </p:nvSpPr>
            <p:spPr>
              <a:xfrm>
                <a:off x="7752231" y="2658501"/>
                <a:ext cx="22299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ko-KR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kumimoji="1"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1" lang="en-US" altLang="ko-KR" dirty="0"/>
                  <a:t>&lt;- input(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kumimoji="1" lang="en-US" altLang="ko-K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kumimoji="1" lang="en-US" altLang="ko-KR" b="0" i="1" smtClean="0"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kumimoji="1"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kumimoji="1"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kumimoji="1" lang="en-US" altLang="ko-K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ko-KR" alt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B0B590-2320-2CE2-8AA3-6036A88910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2231" y="2658501"/>
                <a:ext cx="2229969" cy="369332"/>
              </a:xfrm>
              <a:prstGeom prst="rect">
                <a:avLst/>
              </a:prstGeom>
              <a:blipFill>
                <a:blip r:embed="rId6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7432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AF17780-4D70-DD20-A46B-7D7AF5B1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2024. 3. 26.</a:t>
            </a:r>
            <a:endParaRPr kumimoji="1" lang="ko-KR" altLang="en-US"/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55307922-7A0A-B7AE-CFBD-4A4DC022B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7B83-1A32-C440-950D-2D5FD13DFA28}" type="slidenum">
              <a:rPr kumimoji="1" lang="ko-KR" altLang="en-US" smtClean="0"/>
              <a:t>7</a:t>
            </a:fld>
            <a:endParaRPr kumimoji="1"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652752-8036-8EE6-6647-A7647DA73087}"/>
              </a:ext>
            </a:extLst>
          </p:cNvPr>
          <p:cNvSpPr txBox="1"/>
          <p:nvPr/>
        </p:nvSpPr>
        <p:spPr>
          <a:xfrm>
            <a:off x="297097" y="247135"/>
            <a:ext cx="4791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dirty="0"/>
              <a:t>background</a:t>
            </a:r>
            <a:r>
              <a:rPr kumimoji="1" lang="ko-KR" altLang="en-US" sz="2400" dirty="0"/>
              <a:t> </a:t>
            </a:r>
            <a:r>
              <a:rPr kumimoji="1" lang="en-US" altLang="ko-KR" sz="2400" dirty="0"/>
              <a:t>–</a:t>
            </a:r>
            <a:r>
              <a:rPr kumimoji="1" lang="ko-KR" altLang="en-US" sz="2400" dirty="0"/>
              <a:t> </a:t>
            </a:r>
            <a:r>
              <a:rPr kumimoji="1" lang="en-US" altLang="ko-KR" sz="2400" dirty="0"/>
              <a:t>Dilated TCN</a:t>
            </a:r>
            <a:endParaRPr kumimoji="1" lang="ko-KR" altLang="en-US" sz="24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40B65F0-FB93-805D-1DA3-672E53DE4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85" y="1221388"/>
            <a:ext cx="4511338" cy="15531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3C5A00-2869-7385-0DA0-BA5AB0590584}"/>
              </a:ext>
            </a:extLst>
          </p:cNvPr>
          <p:cNvSpPr txBox="1"/>
          <p:nvPr/>
        </p:nvSpPr>
        <p:spPr>
          <a:xfrm>
            <a:off x="274685" y="852056"/>
            <a:ext cx="2266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Dilated Convolution</a:t>
            </a:r>
            <a:endParaRPr kumimoji="1"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5620BDA-D1DD-39DA-CDEA-0C02F1392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685" y="3508199"/>
            <a:ext cx="7772400" cy="27048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2A460A-A488-7670-1536-187E2F027805}"/>
              </a:ext>
            </a:extLst>
          </p:cNvPr>
          <p:cNvSpPr txBox="1"/>
          <p:nvPr/>
        </p:nvSpPr>
        <p:spPr>
          <a:xfrm>
            <a:off x="297097" y="3138867"/>
            <a:ext cx="143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Dilated TCN</a:t>
            </a:r>
            <a:endParaRPr kumimoji="1"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A445F0-38E9-D99D-A601-DB8E7CB59B4E}"/>
              </a:ext>
            </a:extLst>
          </p:cNvPr>
          <p:cNvSpPr txBox="1"/>
          <p:nvPr/>
        </p:nvSpPr>
        <p:spPr>
          <a:xfrm>
            <a:off x="6520070" y="1756398"/>
            <a:ext cx="4833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/>
              <a:t>&lt;Advantages&gt;</a:t>
            </a:r>
          </a:p>
          <a:p>
            <a:r>
              <a:rPr kumimoji="1" lang="en-US" altLang="ko-KR" dirty="0"/>
              <a:t>An effective way to make the Receptive Field large -&gt; increase in computation x</a:t>
            </a:r>
          </a:p>
        </p:txBody>
      </p:sp>
    </p:spTree>
    <p:extLst>
      <p:ext uri="{BB962C8B-B14F-4D97-AF65-F5344CB8AC3E}">
        <p14:creationId xmlns:p14="http://schemas.microsoft.com/office/powerpoint/2010/main" val="1238930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AF17780-4D70-DD20-A46B-7D7AF5B1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2024. 3. 26.</a:t>
            </a:r>
            <a:endParaRPr kumimoji="1" lang="ko-KR" altLang="en-US"/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55307922-7A0A-B7AE-CFBD-4A4DC022B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7B83-1A32-C440-950D-2D5FD13DFA28}" type="slidenum">
              <a:rPr kumimoji="1" lang="ko-KR" altLang="en-US" smtClean="0"/>
              <a:t>8</a:t>
            </a:fld>
            <a:endParaRPr kumimoji="1"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652752-8036-8EE6-6647-A7647DA73087}"/>
              </a:ext>
            </a:extLst>
          </p:cNvPr>
          <p:cNvSpPr txBox="1"/>
          <p:nvPr/>
        </p:nvSpPr>
        <p:spPr>
          <a:xfrm>
            <a:off x="297097" y="247135"/>
            <a:ext cx="4791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dirty="0"/>
              <a:t>Total</a:t>
            </a:r>
            <a:r>
              <a:rPr kumimoji="1" lang="ko-KR" altLang="en-US" sz="2400" dirty="0"/>
              <a:t> </a:t>
            </a:r>
            <a:r>
              <a:rPr kumimoji="1" lang="en-US" altLang="ko-KR" sz="2400" dirty="0"/>
              <a:t>Flow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AF88E9-A40E-EA43-3A13-C5A27A0C1BE9}"/>
              </a:ext>
            </a:extLst>
          </p:cNvPr>
          <p:cNvSpPr txBox="1"/>
          <p:nvPr/>
        </p:nvSpPr>
        <p:spPr>
          <a:xfrm>
            <a:off x="297097" y="708800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ko-KR" sz="1800" dirty="0"/>
              <a:t>temporal convolutions and semi-supervised training</a:t>
            </a:r>
            <a:endParaRPr lang="ko-KR" altLang="en-US" dirty="0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ACDD3972-D43C-C37F-AB61-EE603BEEA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97" y="1539797"/>
            <a:ext cx="5226570" cy="36238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47BBEB1-5776-EC48-B7AF-D3B0EFD4E7BE}"/>
              </a:ext>
            </a:extLst>
          </p:cNvPr>
          <p:cNvSpPr txBox="1"/>
          <p:nvPr/>
        </p:nvSpPr>
        <p:spPr>
          <a:xfrm>
            <a:off x="6535271" y="1385047"/>
            <a:ext cx="4157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&lt;data&gt;</a:t>
            </a:r>
          </a:p>
          <a:p>
            <a:pPr marL="342900" indent="-342900">
              <a:buAutoNum type="arabicPeriod"/>
            </a:pPr>
            <a:r>
              <a:rPr kumimoji="1" lang="en-US" altLang="ko-KR" dirty="0"/>
              <a:t>labeled 2D Poses</a:t>
            </a:r>
            <a:r>
              <a:rPr kumimoji="1" lang="ko-KR" altLang="en-US" dirty="0"/>
              <a:t> </a:t>
            </a:r>
            <a:r>
              <a:rPr kumimoji="1" lang="en-US" altLang="ko-KR" dirty="0"/>
              <a:t>&lt;-&gt;</a:t>
            </a:r>
            <a:r>
              <a:rPr kumimoji="1" lang="ko-KR" altLang="en-US" dirty="0"/>
              <a:t> </a:t>
            </a:r>
            <a:r>
              <a:rPr kumimoji="1" lang="en-US" altLang="ko-KR" dirty="0"/>
              <a:t>mocap data</a:t>
            </a:r>
          </a:p>
          <a:p>
            <a:pPr marL="342900" indent="-342900">
              <a:buAutoNum type="arabicPeriod"/>
            </a:pPr>
            <a:r>
              <a:rPr kumimoji="1" lang="en-US" altLang="ko-KR" dirty="0"/>
              <a:t>Un-labeled 2D Poses</a:t>
            </a:r>
            <a:endParaRPr kumimoji="1"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AEF26E-1945-370C-DE77-8640FFE0E09E}"/>
              </a:ext>
            </a:extLst>
          </p:cNvPr>
          <p:cNvSpPr txBox="1"/>
          <p:nvPr/>
        </p:nvSpPr>
        <p:spPr>
          <a:xfrm>
            <a:off x="2450563" y="5547676"/>
            <a:ext cx="8169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&lt;each network&gt;</a:t>
            </a:r>
          </a:p>
          <a:p>
            <a:r>
              <a:rPr kumimoji="1" lang="en-US" altLang="ko-KR" dirty="0"/>
              <a:t>The two networks have the same architecture but do not share any weights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D77067E-5DC6-C02B-F4B8-92A2CCFA5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337" y="3419698"/>
            <a:ext cx="3079284" cy="55382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C2DECA3-750F-ED0F-9D02-B50E86768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6186" y="3973526"/>
            <a:ext cx="1772537" cy="595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6229A0-24F8-34D8-611D-489EC6414F67}"/>
              </a:ext>
            </a:extLst>
          </p:cNvPr>
          <p:cNvSpPr txBox="1"/>
          <p:nvPr/>
        </p:nvSpPr>
        <p:spPr>
          <a:xfrm>
            <a:off x="6473159" y="4053573"/>
            <a:ext cx="916982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ko-KR" sz="1500" dirty="0"/>
              <a:t>WMPJPE</a:t>
            </a:r>
            <a:endParaRPr kumimoji="1" lang="ko-KR" altLang="en-US" sz="15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D7BD44-803C-F0DA-34CB-A11528181172}"/>
                  </a:ext>
                </a:extLst>
              </p:cNvPr>
              <p:cNvSpPr txBox="1"/>
              <p:nvPr/>
            </p:nvSpPr>
            <p:spPr>
              <a:xfrm>
                <a:off x="6435869" y="4461401"/>
                <a:ext cx="21967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sz="1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kumimoji="1" lang="en-US" altLang="ko-KR" sz="1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ko-KR" sz="12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kumimoji="1" lang="en-US" altLang="ko-KR" sz="1200" b="0" i="1" smtClean="0">
                          <a:latin typeface="Cambria Math" panose="02040503050406030204" pitchFamily="18" charset="0"/>
                        </a:rPr>
                        <m:t>𝑔𝑡</m:t>
                      </m:r>
                      <m:r>
                        <a:rPr kumimoji="1" lang="en-US" altLang="ko-KR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ko-KR" sz="1200" b="0" i="1" smtClean="0">
                          <a:latin typeface="Cambria Math" panose="02040503050406030204" pitchFamily="18" charset="0"/>
                        </a:rPr>
                        <m:t>𝑑𝑒𝑝𝑡h</m:t>
                      </m:r>
                      <m:r>
                        <a:rPr kumimoji="1" lang="en-US" altLang="ko-KR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ko-KR" sz="1200" b="0" i="1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kumimoji="1" lang="en-US" altLang="ko-KR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ko-KR" sz="1200" b="0" i="1" smtClean="0">
                          <a:latin typeface="Cambria Math" panose="02040503050406030204" pitchFamily="18" charset="0"/>
                        </a:rPr>
                        <m:t>𝑐𝑎𝑚𝑒𝑟𝑎</m:t>
                      </m:r>
                      <m:r>
                        <a:rPr kumimoji="1" lang="en-US" altLang="ko-KR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ko-KR" sz="1200" b="0" i="1" smtClean="0">
                          <a:latin typeface="Cambria Math" panose="02040503050406030204" pitchFamily="18" charset="0"/>
                        </a:rPr>
                        <m:t>𝑠𝑝𝑎𝑐𝑒</m:t>
                      </m:r>
                    </m:oMath>
                  </m:oMathPara>
                </a14:m>
                <a:endParaRPr kumimoji="1" lang="ko-KR" altLang="en-US" sz="12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D7BD44-803C-F0DA-34CB-A11528181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869" y="4461401"/>
                <a:ext cx="2196755" cy="276999"/>
              </a:xfrm>
              <a:prstGeom prst="rect">
                <a:avLst/>
              </a:prstGeom>
              <a:blipFill>
                <a:blip r:embed="rId6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그림 5">
            <a:extLst>
              <a:ext uri="{FF2B5EF4-FFF2-40B4-BE49-F238E27FC236}">
                <a16:creationId xmlns:a16="http://schemas.microsoft.com/office/drawing/2014/main" id="{9EEC1432-49AD-C562-DE4E-F83C9D0C8A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8540" y="2984925"/>
            <a:ext cx="3289785" cy="44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04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AF17780-4D70-DD20-A46B-7D7AF5B1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2024. 3. 26.</a:t>
            </a:r>
            <a:endParaRPr kumimoji="1" lang="ko-KR" altLang="en-US"/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55307922-7A0A-B7AE-CFBD-4A4DC022B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7077" y="6237207"/>
            <a:ext cx="2743200" cy="365125"/>
          </a:xfrm>
        </p:spPr>
        <p:txBody>
          <a:bodyPr/>
          <a:lstStyle/>
          <a:p>
            <a:fld id="{650A7B83-1A32-C440-950D-2D5FD13DFA28}" type="slidenum">
              <a:rPr kumimoji="1" lang="ko-KR" altLang="en-US" smtClean="0"/>
              <a:t>9</a:t>
            </a:fld>
            <a:endParaRPr kumimoji="1"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652752-8036-8EE6-6647-A7647DA73087}"/>
              </a:ext>
            </a:extLst>
          </p:cNvPr>
          <p:cNvSpPr txBox="1"/>
          <p:nvPr/>
        </p:nvSpPr>
        <p:spPr>
          <a:xfrm>
            <a:off x="297097" y="247135"/>
            <a:ext cx="7139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dirty="0"/>
              <a:t>Network – Temporal dilated convolutional model</a:t>
            </a:r>
            <a:endParaRPr kumimoji="1" lang="ko-KR" altLang="en-US" sz="24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CAE72F9-2480-6996-397E-F816C1DB5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" y="835512"/>
            <a:ext cx="8843826" cy="15242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CFD9B-383B-367D-F88D-D5D96D32ED6D}"/>
              </a:ext>
            </a:extLst>
          </p:cNvPr>
          <p:cNvSpPr txBox="1"/>
          <p:nvPr/>
        </p:nvSpPr>
        <p:spPr>
          <a:xfrm>
            <a:off x="203575" y="2613225"/>
            <a:ext cx="3608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input : (x, y) x joint x Timesteps</a:t>
            </a:r>
            <a:endParaRPr kumimoji="1"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54A234-898A-82BD-7B18-9B932DA277D1}"/>
              </a:ext>
            </a:extLst>
          </p:cNvPr>
          <p:cNvSpPr txBox="1"/>
          <p:nvPr/>
        </p:nvSpPr>
        <p:spPr>
          <a:xfrm>
            <a:off x="197158" y="3109270"/>
            <a:ext cx="3446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output : 3D poses for all frame</a:t>
            </a:r>
            <a:endParaRPr kumimoji="1"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F52EA6-F2F8-8813-EBF6-C1AFED2C6DC3}"/>
              </a:ext>
            </a:extLst>
          </p:cNvPr>
          <p:cNvSpPr txBox="1"/>
          <p:nvPr/>
        </p:nvSpPr>
        <p:spPr>
          <a:xfrm>
            <a:off x="197157" y="4209302"/>
            <a:ext cx="21079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hyper-parameter)</a:t>
            </a:r>
          </a:p>
          <a:p>
            <a:r>
              <a:rPr kumimoji="1" lang="en-US" altLang="ko-KR" dirty="0"/>
              <a:t>kernel size : k</a:t>
            </a:r>
          </a:p>
          <a:p>
            <a:r>
              <a:rPr kumimoji="1" lang="en-US" altLang="ko-KR" dirty="0"/>
              <a:t>dilation factor : 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BFDCD8-5D97-B26E-CF59-BA9C9F43D233}"/>
              </a:ext>
            </a:extLst>
          </p:cNvPr>
          <p:cNvSpPr txBox="1"/>
          <p:nvPr/>
        </p:nvSpPr>
        <p:spPr>
          <a:xfrm>
            <a:off x="8534981" y="1633501"/>
            <a:ext cx="2938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apply zero-padding,</a:t>
            </a:r>
            <a:r>
              <a:rPr kumimoji="1" lang="ko-KR" altLang="en-US" dirty="0"/>
              <a:t> </a:t>
            </a:r>
            <a:r>
              <a:rPr kumimoji="1" lang="en-US" altLang="ko-KR" dirty="0"/>
              <a:t>k = 3</a:t>
            </a:r>
            <a:endParaRPr kumimoji="1"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타원 14">
                <a:extLst>
                  <a:ext uri="{FF2B5EF4-FFF2-40B4-BE49-F238E27FC236}">
                    <a16:creationId xmlns:a16="http://schemas.microsoft.com/office/drawing/2014/main" id="{0523527A-578C-82F8-6231-2D0EE8A9E94A}"/>
                  </a:ext>
                </a:extLst>
              </p:cNvPr>
              <p:cNvSpPr/>
              <p:nvPr/>
            </p:nvSpPr>
            <p:spPr>
              <a:xfrm>
                <a:off x="8346142" y="2328132"/>
                <a:ext cx="605118" cy="605117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1" lang="ko-KR" alt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kumimoji="1" lang="en-US" altLang="ko-K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ko-KR" altLang="en-US" dirty="0"/>
              </a:p>
            </p:txBody>
          </p:sp>
        </mc:Choice>
        <mc:Fallback xmlns="">
          <p:sp>
            <p:nvSpPr>
              <p:cNvPr id="15" name="타원 14">
                <a:extLst>
                  <a:ext uri="{FF2B5EF4-FFF2-40B4-BE49-F238E27FC236}">
                    <a16:creationId xmlns:a16="http://schemas.microsoft.com/office/drawing/2014/main" id="{0523527A-578C-82F8-6231-2D0EE8A9E9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6142" y="2328132"/>
                <a:ext cx="605118" cy="605117"/>
              </a:xfrm>
              <a:prstGeom prst="ellipse">
                <a:avLst/>
              </a:prstGeom>
              <a:blipFill>
                <a:blip r:embed="rId4"/>
                <a:stretch>
                  <a:fillRect l="-2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타원 18">
                <a:extLst>
                  <a:ext uri="{FF2B5EF4-FFF2-40B4-BE49-F238E27FC236}">
                    <a16:creationId xmlns:a16="http://schemas.microsoft.com/office/drawing/2014/main" id="{312F9254-AA1E-0F2F-7497-148BDE92B255}"/>
                  </a:ext>
                </a:extLst>
              </p:cNvPr>
              <p:cNvSpPr/>
              <p:nvPr/>
            </p:nvSpPr>
            <p:spPr>
              <a:xfrm>
                <a:off x="9029606" y="2310665"/>
                <a:ext cx="605118" cy="605117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1" lang="ko-KR" alt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kumimoji="1" lang="en-US" altLang="ko-K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ko-KR" altLang="en-US" dirty="0"/>
              </a:p>
            </p:txBody>
          </p:sp>
        </mc:Choice>
        <mc:Fallback xmlns="">
          <p:sp>
            <p:nvSpPr>
              <p:cNvPr id="19" name="타원 18">
                <a:extLst>
                  <a:ext uri="{FF2B5EF4-FFF2-40B4-BE49-F238E27FC236}">
                    <a16:creationId xmlns:a16="http://schemas.microsoft.com/office/drawing/2014/main" id="{312F9254-AA1E-0F2F-7497-148BDE92B2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9606" y="2310665"/>
                <a:ext cx="605118" cy="605117"/>
              </a:xfrm>
              <a:prstGeom prst="ellipse">
                <a:avLst/>
              </a:prstGeom>
              <a:blipFill>
                <a:blip r:embed="rId5"/>
                <a:stretch>
                  <a:fillRect l="-2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타원 19">
                <a:extLst>
                  <a:ext uri="{FF2B5EF4-FFF2-40B4-BE49-F238E27FC236}">
                    <a16:creationId xmlns:a16="http://schemas.microsoft.com/office/drawing/2014/main" id="{A8A8893A-E859-CF2E-C19A-6A71E206D9F2}"/>
                  </a:ext>
                </a:extLst>
              </p:cNvPr>
              <p:cNvSpPr/>
              <p:nvPr/>
            </p:nvSpPr>
            <p:spPr>
              <a:xfrm>
                <a:off x="9684028" y="2310666"/>
                <a:ext cx="605118" cy="605117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1" lang="ko-KR" alt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kumimoji="1" lang="en-US" altLang="ko-K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1" lang="ko-KR" altLang="en-US" dirty="0"/>
              </a:p>
            </p:txBody>
          </p:sp>
        </mc:Choice>
        <mc:Fallback xmlns="">
          <p:sp>
            <p:nvSpPr>
              <p:cNvPr id="20" name="타원 19">
                <a:extLst>
                  <a:ext uri="{FF2B5EF4-FFF2-40B4-BE49-F238E27FC236}">
                    <a16:creationId xmlns:a16="http://schemas.microsoft.com/office/drawing/2014/main" id="{A8A8893A-E859-CF2E-C19A-6A71E206D9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4028" y="2310666"/>
                <a:ext cx="605118" cy="605117"/>
              </a:xfrm>
              <a:prstGeom prst="ellipse">
                <a:avLst/>
              </a:prstGeom>
              <a:blipFill>
                <a:blip r:embed="rId6"/>
                <a:stretch>
                  <a:fillRect l="-4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타원 20">
                <a:extLst>
                  <a:ext uri="{FF2B5EF4-FFF2-40B4-BE49-F238E27FC236}">
                    <a16:creationId xmlns:a16="http://schemas.microsoft.com/office/drawing/2014/main" id="{C7F91327-362B-BB98-69E0-4B7D4BECBCD9}"/>
                  </a:ext>
                </a:extLst>
              </p:cNvPr>
              <p:cNvSpPr/>
              <p:nvPr/>
            </p:nvSpPr>
            <p:spPr>
              <a:xfrm>
                <a:off x="10398677" y="2328132"/>
                <a:ext cx="605118" cy="605117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1" lang="ko-KR" alt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kumimoji="1" lang="en-US" altLang="ko-K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1" lang="ko-KR" altLang="en-US" dirty="0"/>
              </a:p>
            </p:txBody>
          </p:sp>
        </mc:Choice>
        <mc:Fallback xmlns="">
          <p:sp>
            <p:nvSpPr>
              <p:cNvPr id="21" name="타원 20">
                <a:extLst>
                  <a:ext uri="{FF2B5EF4-FFF2-40B4-BE49-F238E27FC236}">
                    <a16:creationId xmlns:a16="http://schemas.microsoft.com/office/drawing/2014/main" id="{C7F91327-362B-BB98-69E0-4B7D4BECBC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8677" y="2328132"/>
                <a:ext cx="605118" cy="605117"/>
              </a:xfrm>
              <a:prstGeom prst="ellipse">
                <a:avLst/>
              </a:prstGeom>
              <a:blipFill>
                <a:blip r:embed="rId7"/>
                <a:stretch>
                  <a:fillRect l="-2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타원 22">
                <a:extLst>
                  <a:ext uri="{FF2B5EF4-FFF2-40B4-BE49-F238E27FC236}">
                    <a16:creationId xmlns:a16="http://schemas.microsoft.com/office/drawing/2014/main" id="{FFE9096F-107C-3D7D-95C5-B5CD0358A53F}"/>
                  </a:ext>
                </a:extLst>
              </p:cNvPr>
              <p:cNvSpPr/>
              <p:nvPr/>
            </p:nvSpPr>
            <p:spPr>
              <a:xfrm>
                <a:off x="8951260" y="4311965"/>
                <a:ext cx="605118" cy="605117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1" lang="ko-KR" alt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kumimoji="1" lang="en-US" altLang="ko-K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ko-KR" altLang="en-US" dirty="0"/>
              </a:p>
            </p:txBody>
          </p:sp>
        </mc:Choice>
        <mc:Fallback xmlns="">
          <p:sp>
            <p:nvSpPr>
              <p:cNvPr id="23" name="타원 22">
                <a:extLst>
                  <a:ext uri="{FF2B5EF4-FFF2-40B4-BE49-F238E27FC236}">
                    <a16:creationId xmlns:a16="http://schemas.microsoft.com/office/drawing/2014/main" id="{FFE9096F-107C-3D7D-95C5-B5CD0358A5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1260" y="4311965"/>
                <a:ext cx="605118" cy="605117"/>
              </a:xfrm>
              <a:prstGeom prst="ellipse">
                <a:avLst/>
              </a:prstGeom>
              <a:blipFill>
                <a:blip r:embed="rId8"/>
                <a:stretch>
                  <a:fillRect l="-2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타원 23">
                <a:extLst>
                  <a:ext uri="{FF2B5EF4-FFF2-40B4-BE49-F238E27FC236}">
                    <a16:creationId xmlns:a16="http://schemas.microsoft.com/office/drawing/2014/main" id="{2D86519D-01BD-111E-D91F-A50EF8DD3C72}"/>
                  </a:ext>
                </a:extLst>
              </p:cNvPr>
              <p:cNvSpPr/>
              <p:nvPr/>
            </p:nvSpPr>
            <p:spPr>
              <a:xfrm>
                <a:off x="9634724" y="4294498"/>
                <a:ext cx="605118" cy="605117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1" lang="ko-KR" alt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kumimoji="1" lang="en-US" altLang="ko-K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ko-KR" altLang="en-US" dirty="0"/>
              </a:p>
            </p:txBody>
          </p:sp>
        </mc:Choice>
        <mc:Fallback xmlns="">
          <p:sp>
            <p:nvSpPr>
              <p:cNvPr id="24" name="타원 23">
                <a:extLst>
                  <a:ext uri="{FF2B5EF4-FFF2-40B4-BE49-F238E27FC236}">
                    <a16:creationId xmlns:a16="http://schemas.microsoft.com/office/drawing/2014/main" id="{2D86519D-01BD-111E-D91F-A50EF8DD3C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4724" y="4294498"/>
                <a:ext cx="605118" cy="605117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타원 24">
                <a:extLst>
                  <a:ext uri="{FF2B5EF4-FFF2-40B4-BE49-F238E27FC236}">
                    <a16:creationId xmlns:a16="http://schemas.microsoft.com/office/drawing/2014/main" id="{AD88D5A9-2464-B900-6831-62AA5EF2CE98}"/>
                  </a:ext>
                </a:extLst>
              </p:cNvPr>
              <p:cNvSpPr/>
              <p:nvPr/>
            </p:nvSpPr>
            <p:spPr>
              <a:xfrm>
                <a:off x="10289146" y="4294499"/>
                <a:ext cx="605118" cy="605117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1" lang="ko-KR" alt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kumimoji="1" lang="en-US" altLang="ko-K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1" lang="ko-KR" altLang="en-US" dirty="0"/>
              </a:p>
            </p:txBody>
          </p:sp>
        </mc:Choice>
        <mc:Fallback xmlns="">
          <p:sp>
            <p:nvSpPr>
              <p:cNvPr id="25" name="타원 24">
                <a:extLst>
                  <a:ext uri="{FF2B5EF4-FFF2-40B4-BE49-F238E27FC236}">
                    <a16:creationId xmlns:a16="http://schemas.microsoft.com/office/drawing/2014/main" id="{AD88D5A9-2464-B900-6831-62AA5EF2CE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9146" y="4294499"/>
                <a:ext cx="605118" cy="605117"/>
              </a:xfrm>
              <a:prstGeom prst="ellipse">
                <a:avLst/>
              </a:prstGeom>
              <a:blipFill>
                <a:blip r:embed="rId10"/>
                <a:stretch>
                  <a:fillRect l="-2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타원 25">
                <a:extLst>
                  <a:ext uri="{FF2B5EF4-FFF2-40B4-BE49-F238E27FC236}">
                    <a16:creationId xmlns:a16="http://schemas.microsoft.com/office/drawing/2014/main" id="{D2E11EFC-C69E-6DB1-8FDD-BEE0CE2B0C1C}"/>
                  </a:ext>
                </a:extLst>
              </p:cNvPr>
              <p:cNvSpPr/>
              <p:nvPr/>
            </p:nvSpPr>
            <p:spPr>
              <a:xfrm>
                <a:off x="11003795" y="4311965"/>
                <a:ext cx="605118" cy="605117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1" lang="ko-KR" alt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kumimoji="1" lang="en-US" altLang="ko-K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1" lang="ko-KR" altLang="en-US" dirty="0"/>
              </a:p>
            </p:txBody>
          </p:sp>
        </mc:Choice>
        <mc:Fallback xmlns="">
          <p:sp>
            <p:nvSpPr>
              <p:cNvPr id="26" name="타원 25">
                <a:extLst>
                  <a:ext uri="{FF2B5EF4-FFF2-40B4-BE49-F238E27FC236}">
                    <a16:creationId xmlns:a16="http://schemas.microsoft.com/office/drawing/2014/main" id="{D2E11EFC-C69E-6DB1-8FDD-BEE0CE2B0C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3795" y="4311965"/>
                <a:ext cx="605118" cy="605117"/>
              </a:xfrm>
              <a:prstGeom prst="ellipse">
                <a:avLst/>
              </a:prstGeom>
              <a:blipFill>
                <a:blip r:embed="rId11"/>
                <a:stretch>
                  <a:fillRect l="-2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타원 26">
                <a:extLst>
                  <a:ext uri="{FF2B5EF4-FFF2-40B4-BE49-F238E27FC236}">
                    <a16:creationId xmlns:a16="http://schemas.microsoft.com/office/drawing/2014/main" id="{FEB0EE09-9668-A8CF-F093-979A96CE70FE}"/>
                  </a:ext>
                </a:extLst>
              </p:cNvPr>
              <p:cNvSpPr/>
              <p:nvPr/>
            </p:nvSpPr>
            <p:spPr>
              <a:xfrm>
                <a:off x="7436224" y="4294497"/>
                <a:ext cx="605118" cy="605117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1" lang="ko-KR" alt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kumimoji="1"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kumimoji="1" lang="ko-KR" altLang="en-US" dirty="0"/>
              </a:p>
            </p:txBody>
          </p:sp>
        </mc:Choice>
        <mc:Fallback xmlns="">
          <p:sp>
            <p:nvSpPr>
              <p:cNvPr id="27" name="타원 26">
                <a:extLst>
                  <a:ext uri="{FF2B5EF4-FFF2-40B4-BE49-F238E27FC236}">
                    <a16:creationId xmlns:a16="http://schemas.microsoft.com/office/drawing/2014/main" id="{FEB0EE09-9668-A8CF-F093-979A96CE70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6224" y="4294497"/>
                <a:ext cx="605118" cy="605117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타원 27">
                <a:extLst>
                  <a:ext uri="{FF2B5EF4-FFF2-40B4-BE49-F238E27FC236}">
                    <a16:creationId xmlns:a16="http://schemas.microsoft.com/office/drawing/2014/main" id="{3EF55722-4D6C-7789-2846-D60E28E2322C}"/>
                  </a:ext>
                </a:extLst>
              </p:cNvPr>
              <p:cNvSpPr/>
              <p:nvPr/>
            </p:nvSpPr>
            <p:spPr>
              <a:xfrm>
                <a:off x="8193742" y="4308924"/>
                <a:ext cx="605118" cy="605117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1" lang="ko-KR" alt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kumimoji="1"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kumimoji="1" lang="ko-KR" altLang="en-US" dirty="0"/>
              </a:p>
            </p:txBody>
          </p:sp>
        </mc:Choice>
        <mc:Fallback xmlns="">
          <p:sp>
            <p:nvSpPr>
              <p:cNvPr id="28" name="타원 27">
                <a:extLst>
                  <a:ext uri="{FF2B5EF4-FFF2-40B4-BE49-F238E27FC236}">
                    <a16:creationId xmlns:a16="http://schemas.microsoft.com/office/drawing/2014/main" id="{3EF55722-4D6C-7789-2846-D60E28E23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742" y="4308924"/>
                <a:ext cx="605118" cy="605117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아래쪽 화살표[D] 28">
            <a:extLst>
              <a:ext uri="{FF2B5EF4-FFF2-40B4-BE49-F238E27FC236}">
                <a16:creationId xmlns:a16="http://schemas.microsoft.com/office/drawing/2014/main" id="{9CACF724-529E-006D-519A-AE677C67F8D8}"/>
              </a:ext>
            </a:extLst>
          </p:cNvPr>
          <p:cNvSpPr/>
          <p:nvPr/>
        </p:nvSpPr>
        <p:spPr>
          <a:xfrm>
            <a:off x="9565151" y="2993031"/>
            <a:ext cx="416859" cy="7395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79FE2D22-BFF6-6C31-D765-843863E8B8AA}"/>
              </a:ext>
            </a:extLst>
          </p:cNvPr>
          <p:cNvSpPr/>
          <p:nvPr/>
        </p:nvSpPr>
        <p:spPr>
          <a:xfrm>
            <a:off x="7490012" y="4968774"/>
            <a:ext cx="2198500" cy="51144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C6595E86-B019-6438-31EF-0E899E2E11F0}"/>
              </a:ext>
            </a:extLst>
          </p:cNvPr>
          <p:cNvSpPr/>
          <p:nvPr/>
        </p:nvSpPr>
        <p:spPr>
          <a:xfrm>
            <a:off x="7594009" y="4968774"/>
            <a:ext cx="397123" cy="4610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7E79602A-22A1-BDF9-1B40-E6418CA967AD}"/>
              </a:ext>
            </a:extLst>
          </p:cNvPr>
          <p:cNvSpPr/>
          <p:nvPr/>
        </p:nvSpPr>
        <p:spPr>
          <a:xfrm>
            <a:off x="8305366" y="4986241"/>
            <a:ext cx="397123" cy="4610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E2592FFD-9A2F-8E92-FC0C-46629B40E0CC}"/>
              </a:ext>
            </a:extLst>
          </p:cNvPr>
          <p:cNvSpPr/>
          <p:nvPr/>
        </p:nvSpPr>
        <p:spPr>
          <a:xfrm>
            <a:off x="9058835" y="4995544"/>
            <a:ext cx="397123" cy="4610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959BB8DD-2882-3A5F-0A58-150C54ACF9AC}"/>
              </a:ext>
            </a:extLst>
          </p:cNvPr>
          <p:cNvSpPr/>
          <p:nvPr/>
        </p:nvSpPr>
        <p:spPr>
          <a:xfrm>
            <a:off x="8305366" y="5624321"/>
            <a:ext cx="2198500" cy="51144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5D0AE3D2-9739-CEFF-6833-69D68FB389F4}"/>
              </a:ext>
            </a:extLst>
          </p:cNvPr>
          <p:cNvSpPr/>
          <p:nvPr/>
        </p:nvSpPr>
        <p:spPr>
          <a:xfrm>
            <a:off x="8409363" y="5624321"/>
            <a:ext cx="397123" cy="4610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B2B344AD-20C3-8494-E889-1A93FAEE9ADE}"/>
              </a:ext>
            </a:extLst>
          </p:cNvPr>
          <p:cNvSpPr/>
          <p:nvPr/>
        </p:nvSpPr>
        <p:spPr>
          <a:xfrm>
            <a:off x="9120720" y="5641788"/>
            <a:ext cx="397123" cy="4610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A23951B2-50F2-9CC0-B4D8-229925BD8FB8}"/>
              </a:ext>
            </a:extLst>
          </p:cNvPr>
          <p:cNvSpPr/>
          <p:nvPr/>
        </p:nvSpPr>
        <p:spPr>
          <a:xfrm>
            <a:off x="9874189" y="5651091"/>
            <a:ext cx="397123" cy="4610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58ABD177-156E-8557-512E-1DD220286108}"/>
              </a:ext>
            </a:extLst>
          </p:cNvPr>
          <p:cNvSpPr/>
          <p:nvPr/>
        </p:nvSpPr>
        <p:spPr>
          <a:xfrm>
            <a:off x="9120720" y="6260865"/>
            <a:ext cx="2198500" cy="51144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5A9ED517-2A65-F1E0-9022-0441E365F932}"/>
              </a:ext>
            </a:extLst>
          </p:cNvPr>
          <p:cNvSpPr/>
          <p:nvPr/>
        </p:nvSpPr>
        <p:spPr>
          <a:xfrm>
            <a:off x="9224717" y="6260865"/>
            <a:ext cx="397123" cy="4610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924FC57B-1803-46ED-26B8-32E01CA1533B}"/>
              </a:ext>
            </a:extLst>
          </p:cNvPr>
          <p:cNvSpPr/>
          <p:nvPr/>
        </p:nvSpPr>
        <p:spPr>
          <a:xfrm>
            <a:off x="9936074" y="6278332"/>
            <a:ext cx="397123" cy="4610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64B4086D-870C-8D87-B189-6CCAC7D79480}"/>
              </a:ext>
            </a:extLst>
          </p:cNvPr>
          <p:cNvSpPr/>
          <p:nvPr/>
        </p:nvSpPr>
        <p:spPr>
          <a:xfrm>
            <a:off x="10689543" y="6287635"/>
            <a:ext cx="397123" cy="4610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611521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</TotalTime>
  <Words>622</Words>
  <Application>Microsoft Macintosh PowerPoint</Application>
  <PresentationFormat>와이드스크린</PresentationFormat>
  <Paragraphs>151</Paragraphs>
  <Slides>14</Slides>
  <Notes>14</Notes>
  <HiddenSlides>0</HiddenSlides>
  <MMClips>1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19" baseType="lpstr">
      <vt:lpstr>맑은 고딕</vt:lpstr>
      <vt:lpstr>Söhne</vt:lpstr>
      <vt:lpstr>Arial</vt:lpstr>
      <vt:lpstr>Cambria Math</vt:lpstr>
      <vt:lpstr>Office 테마</vt:lpstr>
      <vt:lpstr>3D human pose estimation in video with temporal convolutions and semi-supervised training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Progress</dc:title>
  <dc:creator>DaeYong Kim</dc:creator>
  <cp:lastModifiedBy>DaeYong Kim</cp:lastModifiedBy>
  <cp:revision>88</cp:revision>
  <dcterms:created xsi:type="dcterms:W3CDTF">2024-03-26T11:24:12Z</dcterms:created>
  <dcterms:modified xsi:type="dcterms:W3CDTF">2024-04-17T04:57:22Z</dcterms:modified>
</cp:coreProperties>
</file>